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2" r:id="rId1"/>
    <p:sldMasterId id="2147483713" r:id="rId2"/>
  </p:sldMasterIdLst>
  <p:notesMasterIdLst>
    <p:notesMasterId r:id="rId40"/>
  </p:notesMasterIdLst>
  <p:sldIdLst>
    <p:sldId id="256" r:id="rId3"/>
    <p:sldId id="1120" r:id="rId4"/>
    <p:sldId id="271" r:id="rId5"/>
    <p:sldId id="284" r:id="rId6"/>
    <p:sldId id="1115" r:id="rId7"/>
    <p:sldId id="650" r:id="rId8"/>
    <p:sldId id="649" r:id="rId9"/>
    <p:sldId id="1105" r:id="rId10"/>
    <p:sldId id="652" r:id="rId11"/>
    <p:sldId id="653" r:id="rId12"/>
    <p:sldId id="1117" r:id="rId13"/>
    <p:sldId id="991" r:id="rId14"/>
    <p:sldId id="992" r:id="rId15"/>
    <p:sldId id="1096" r:id="rId16"/>
    <p:sldId id="644" r:id="rId17"/>
    <p:sldId id="1094" r:id="rId18"/>
    <p:sldId id="1095" r:id="rId19"/>
    <p:sldId id="1104" r:id="rId20"/>
    <p:sldId id="387" r:id="rId21"/>
    <p:sldId id="1106" r:id="rId22"/>
    <p:sldId id="388" r:id="rId23"/>
    <p:sldId id="1100" r:id="rId24"/>
    <p:sldId id="1108" r:id="rId25"/>
    <p:sldId id="1109" r:id="rId26"/>
    <p:sldId id="1110" r:id="rId27"/>
    <p:sldId id="1111" r:id="rId28"/>
    <p:sldId id="1112" r:id="rId29"/>
    <p:sldId id="1130" r:id="rId30"/>
    <p:sldId id="1116" r:id="rId31"/>
    <p:sldId id="1114" r:id="rId32"/>
    <p:sldId id="1118" r:id="rId33"/>
    <p:sldId id="1119" r:id="rId34"/>
    <p:sldId id="1097" r:id="rId35"/>
    <p:sldId id="389" r:id="rId36"/>
    <p:sldId id="1107" r:id="rId37"/>
    <p:sldId id="1099" r:id="rId38"/>
    <p:sldId id="297" r:id="rId39"/>
  </p:sldIdLst>
  <p:sldSz cx="10909300" cy="7778750"/>
  <p:notesSz cx="10018713" cy="68881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C89118-DAF0-C242-4107-ED40CD46A83B}" name="Victoria Jackson" initials="VJ" userId="S::victoria.jackson@ihv.org.uk::5902af34-03ed-4b34-a79a-cb1a267948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2784"/>
    <a:srgbClr val="FF3399"/>
    <a:srgbClr val="D1F2FC"/>
    <a:srgbClr val="B8ECFB"/>
    <a:srgbClr val="ADDA87"/>
    <a:srgbClr val="9191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68" autoAdjust="0"/>
    <p:restoredTop sz="79823" autoAdjust="0"/>
  </p:normalViewPr>
  <p:slideViewPr>
    <p:cSldViewPr>
      <p:cViewPr>
        <p:scale>
          <a:sx n="60" d="100"/>
          <a:sy n="60" d="100"/>
        </p:scale>
        <p:origin x="1632" y="522"/>
      </p:cViewPr>
      <p:guideLst>
        <p:guide orient="horz" pos="2880"/>
        <p:guide pos="2160"/>
      </p:guideLst>
    </p:cSldViewPr>
  </p:slideViewPr>
  <p:notesTextViewPr>
    <p:cViewPr>
      <p:scale>
        <a:sx n="75" d="100"/>
        <a:sy n="7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presProps" Target="presProps.xml"/></Relationships>
</file>

<file path=ppt/diagrams/_rels/data4.xml.rels><?xml version="1.0" encoding="UTF-8" standalone="yes"?>
<Relationships xmlns="http://schemas.openxmlformats.org/package/2006/relationships"><Relationship Id="rId1" Type="http://schemas.openxmlformats.org/officeDocument/2006/relationships/image" Target="../media/image11.png"/></Relationships>
</file>

<file path=ppt/diagrams/_rels/data5.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3" Type="http://schemas.openxmlformats.org/officeDocument/2006/relationships/image" Target="../media/image25.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image" Target="../media/image77.svg"/><Relationship Id="rId16" Type="http://schemas.openxmlformats.org/officeDocument/2006/relationships/image" Target="../media/image89.svg"/><Relationship Id="rId1" Type="http://schemas.openxmlformats.org/officeDocument/2006/relationships/image" Target="../media/image76.png"/><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svg"/><Relationship Id="rId4" Type="http://schemas.openxmlformats.org/officeDocument/2006/relationships/image" Target="../media/image26.svg"/><Relationship Id="rId9" Type="http://schemas.openxmlformats.org/officeDocument/2006/relationships/image" Target="../media/image82.png"/><Relationship Id="rId14" Type="http://schemas.openxmlformats.org/officeDocument/2006/relationships/image" Target="../media/image87.svg"/></Relationships>
</file>

<file path=ppt/diagrams/_rels/data6.xml.rels><?xml version="1.0" encoding="UTF-8" standalone="yes"?>
<Relationships xmlns="http://schemas.openxmlformats.org/package/2006/relationships"><Relationship Id="rId3" Type="http://schemas.openxmlformats.org/officeDocument/2006/relationships/image" Target="../media/image98.svg"/><Relationship Id="rId7" Type="http://schemas.openxmlformats.org/officeDocument/2006/relationships/image" Target="../media/image102.svg"/><Relationship Id="rId2" Type="http://schemas.openxmlformats.org/officeDocument/2006/relationships/image" Target="../media/image97.png"/><Relationship Id="rId1" Type="http://schemas.openxmlformats.org/officeDocument/2006/relationships/image" Target="../media/image11.png"/><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3" Type="http://schemas.openxmlformats.org/officeDocument/2006/relationships/image" Target="../media/image25.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image" Target="../media/image77.svg"/><Relationship Id="rId16" Type="http://schemas.openxmlformats.org/officeDocument/2006/relationships/image" Target="../media/image89.svg"/><Relationship Id="rId1" Type="http://schemas.openxmlformats.org/officeDocument/2006/relationships/image" Target="../media/image76.png"/><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svg"/><Relationship Id="rId4" Type="http://schemas.openxmlformats.org/officeDocument/2006/relationships/image" Target="../media/image26.svg"/><Relationship Id="rId9" Type="http://schemas.openxmlformats.org/officeDocument/2006/relationships/image" Target="../media/image82.png"/><Relationship Id="rId14" Type="http://schemas.openxmlformats.org/officeDocument/2006/relationships/image" Target="../media/image8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3FB7D9-1CEE-4556-9B17-E1D57BE64B66}" type="doc">
      <dgm:prSet loTypeId="urn:microsoft.com/office/officeart/2008/layout/VerticalCurvedList" loCatId="list" qsTypeId="urn:microsoft.com/office/officeart/2005/8/quickstyle/simple1" qsCatId="simple" csTypeId="urn:microsoft.com/office/officeart/2005/8/colors/accent3_2" csCatId="accent3" phldr="1"/>
      <dgm:spPr/>
      <dgm:t>
        <a:bodyPr/>
        <a:lstStyle/>
        <a:p>
          <a:endParaRPr lang="en-GB"/>
        </a:p>
      </dgm:t>
    </dgm:pt>
    <dgm:pt modelId="{95B4DFE1-B7C0-4305-9F8B-D801096E9002}">
      <dgm:prSet phldrT="[Text]" custT="1"/>
      <dgm:spPr/>
      <dgm:t>
        <a:bodyPr/>
        <a:lstStyle/>
        <a:p>
          <a:r>
            <a:rPr lang="en-GB" sz="2800" b="1" dirty="0">
              <a:solidFill>
                <a:srgbClr val="FF3399"/>
              </a:solidFill>
            </a:rPr>
            <a:t>Strengthen</a:t>
          </a:r>
          <a:r>
            <a:rPr lang="en-GB" sz="2800" dirty="0">
              <a:solidFill>
                <a:srgbClr val="932784"/>
              </a:solidFill>
            </a:rPr>
            <a:t> postnatal contraception advice and continuity between midwifery, health visiting and sexual health services</a:t>
          </a:r>
        </a:p>
      </dgm:t>
    </dgm:pt>
    <dgm:pt modelId="{FD732DAB-88A6-44C4-99D2-2F3E18182DD4}" type="parTrans" cxnId="{F684CB46-CC7B-4C9A-A511-96734917718D}">
      <dgm:prSet/>
      <dgm:spPr/>
      <dgm:t>
        <a:bodyPr/>
        <a:lstStyle/>
        <a:p>
          <a:endParaRPr lang="en-GB"/>
        </a:p>
      </dgm:t>
    </dgm:pt>
    <dgm:pt modelId="{FA699D81-07A1-49BD-A91F-E596A0EBF106}" type="sibTrans" cxnId="{F684CB46-CC7B-4C9A-A511-96734917718D}">
      <dgm:prSet/>
      <dgm:spPr/>
      <dgm:t>
        <a:bodyPr/>
        <a:lstStyle/>
        <a:p>
          <a:endParaRPr lang="en-GB"/>
        </a:p>
      </dgm:t>
    </dgm:pt>
    <dgm:pt modelId="{81AB443B-9A89-499E-AC39-6256D0844414}">
      <dgm:prSet custT="1"/>
      <dgm:spPr/>
      <dgm:t>
        <a:bodyPr/>
        <a:lstStyle/>
        <a:p>
          <a:r>
            <a:rPr lang="en-GB" sz="2800" b="1" dirty="0">
              <a:solidFill>
                <a:srgbClr val="FF3399"/>
              </a:solidFill>
            </a:rPr>
            <a:t>Recognise</a:t>
          </a:r>
          <a:r>
            <a:rPr lang="en-GB" sz="2800" dirty="0">
              <a:solidFill>
                <a:srgbClr val="932784"/>
              </a:solidFill>
            </a:rPr>
            <a:t> the role of health visitors in postnatal contraception care</a:t>
          </a:r>
        </a:p>
      </dgm:t>
    </dgm:pt>
    <dgm:pt modelId="{95C8C156-1E5F-402B-B535-4D53BD400E0F}" type="parTrans" cxnId="{D31D2BEB-4C6B-4F5B-8A6C-A6CC5CFC03C7}">
      <dgm:prSet/>
      <dgm:spPr/>
      <dgm:t>
        <a:bodyPr/>
        <a:lstStyle/>
        <a:p>
          <a:endParaRPr lang="en-GB"/>
        </a:p>
      </dgm:t>
    </dgm:pt>
    <dgm:pt modelId="{D229BA9E-5E2B-40B2-A19F-1E3ECF1E399E}" type="sibTrans" cxnId="{D31D2BEB-4C6B-4F5B-8A6C-A6CC5CFC03C7}">
      <dgm:prSet/>
      <dgm:spPr/>
      <dgm:t>
        <a:bodyPr/>
        <a:lstStyle/>
        <a:p>
          <a:endParaRPr lang="en-GB"/>
        </a:p>
      </dgm:t>
    </dgm:pt>
    <dgm:pt modelId="{D2DECEC3-4D9B-4663-B4E5-4730C610D43C}">
      <dgm:prSet custT="1"/>
      <dgm:spPr/>
      <dgm:t>
        <a:bodyPr/>
        <a:lstStyle/>
        <a:p>
          <a:r>
            <a:rPr lang="en-GB" sz="2800" b="1" dirty="0">
              <a:solidFill>
                <a:srgbClr val="FF3399"/>
              </a:solidFill>
            </a:rPr>
            <a:t>Address</a:t>
          </a:r>
          <a:r>
            <a:rPr lang="en-GB" sz="2800" dirty="0">
              <a:solidFill>
                <a:srgbClr val="932784"/>
              </a:solidFill>
            </a:rPr>
            <a:t> the gap in knowledge and confidence of health visitors in postnatal contraception</a:t>
          </a:r>
        </a:p>
      </dgm:t>
    </dgm:pt>
    <dgm:pt modelId="{8C38858F-C442-4D5F-B641-761A884116DF}" type="parTrans" cxnId="{C88D7B26-D51B-4350-A9D1-723CAF747F7E}">
      <dgm:prSet/>
      <dgm:spPr/>
      <dgm:t>
        <a:bodyPr/>
        <a:lstStyle/>
        <a:p>
          <a:endParaRPr lang="en-GB"/>
        </a:p>
      </dgm:t>
    </dgm:pt>
    <dgm:pt modelId="{B9518F75-521E-47A7-8EC7-A242CCFCFEF4}" type="sibTrans" cxnId="{C88D7B26-D51B-4350-A9D1-723CAF747F7E}">
      <dgm:prSet/>
      <dgm:spPr/>
      <dgm:t>
        <a:bodyPr/>
        <a:lstStyle/>
        <a:p>
          <a:endParaRPr lang="en-GB"/>
        </a:p>
      </dgm:t>
    </dgm:pt>
    <dgm:pt modelId="{E563503D-A4B1-4A26-8523-EB417D387510}" type="pres">
      <dgm:prSet presAssocID="{CC3FB7D9-1CEE-4556-9B17-E1D57BE64B66}" presName="Name0" presStyleCnt="0">
        <dgm:presLayoutVars>
          <dgm:chMax val="7"/>
          <dgm:chPref val="7"/>
          <dgm:dir/>
        </dgm:presLayoutVars>
      </dgm:prSet>
      <dgm:spPr/>
    </dgm:pt>
    <dgm:pt modelId="{2B96213A-B075-447F-852F-810E57CF55B2}" type="pres">
      <dgm:prSet presAssocID="{CC3FB7D9-1CEE-4556-9B17-E1D57BE64B66}" presName="Name1" presStyleCnt="0"/>
      <dgm:spPr/>
    </dgm:pt>
    <dgm:pt modelId="{D897A268-D626-40CA-AEF0-7CEF2748295E}" type="pres">
      <dgm:prSet presAssocID="{CC3FB7D9-1CEE-4556-9B17-E1D57BE64B66}" presName="cycle" presStyleCnt="0"/>
      <dgm:spPr/>
    </dgm:pt>
    <dgm:pt modelId="{9B8C070F-B543-4727-A253-314930736EFE}" type="pres">
      <dgm:prSet presAssocID="{CC3FB7D9-1CEE-4556-9B17-E1D57BE64B66}" presName="srcNode" presStyleLbl="node1" presStyleIdx="0" presStyleCnt="3"/>
      <dgm:spPr/>
    </dgm:pt>
    <dgm:pt modelId="{792FBE20-4B45-4AC5-BA12-A1A6971420C7}" type="pres">
      <dgm:prSet presAssocID="{CC3FB7D9-1CEE-4556-9B17-E1D57BE64B66}" presName="conn" presStyleLbl="parChTrans1D2" presStyleIdx="0" presStyleCnt="1"/>
      <dgm:spPr/>
    </dgm:pt>
    <dgm:pt modelId="{7A5A93CC-6081-4043-AAA5-5FF9246A5EA7}" type="pres">
      <dgm:prSet presAssocID="{CC3FB7D9-1CEE-4556-9B17-E1D57BE64B66}" presName="extraNode" presStyleLbl="node1" presStyleIdx="0" presStyleCnt="3"/>
      <dgm:spPr/>
    </dgm:pt>
    <dgm:pt modelId="{9B222E59-9A98-480F-8472-0D0989A4C660}" type="pres">
      <dgm:prSet presAssocID="{CC3FB7D9-1CEE-4556-9B17-E1D57BE64B66}" presName="dstNode" presStyleLbl="node1" presStyleIdx="0" presStyleCnt="3"/>
      <dgm:spPr/>
    </dgm:pt>
    <dgm:pt modelId="{AAF72103-C723-41B7-8686-706DDCAB97B5}" type="pres">
      <dgm:prSet presAssocID="{95B4DFE1-B7C0-4305-9F8B-D801096E9002}" presName="text_1" presStyleLbl="node1" presStyleIdx="0" presStyleCnt="3">
        <dgm:presLayoutVars>
          <dgm:bulletEnabled val="1"/>
        </dgm:presLayoutVars>
      </dgm:prSet>
      <dgm:spPr/>
    </dgm:pt>
    <dgm:pt modelId="{A27C8912-0F64-4FAC-95DE-F0245C200BAE}" type="pres">
      <dgm:prSet presAssocID="{95B4DFE1-B7C0-4305-9F8B-D801096E9002}" presName="accent_1" presStyleCnt="0"/>
      <dgm:spPr/>
    </dgm:pt>
    <dgm:pt modelId="{D4A6CBD8-44D7-4675-BC76-639AC29DD2FD}" type="pres">
      <dgm:prSet presAssocID="{95B4DFE1-B7C0-4305-9F8B-D801096E9002}" presName="accentRepeatNode" presStyleLbl="solidFgAcc1" presStyleIdx="0" presStyleCnt="3"/>
      <dgm:spPr/>
    </dgm:pt>
    <dgm:pt modelId="{9BE3C0A4-4517-487A-9597-73D67718AC72}" type="pres">
      <dgm:prSet presAssocID="{81AB443B-9A89-499E-AC39-6256D0844414}" presName="text_2" presStyleLbl="node1" presStyleIdx="1" presStyleCnt="3" custLinFactNeighborX="-357">
        <dgm:presLayoutVars>
          <dgm:bulletEnabled val="1"/>
        </dgm:presLayoutVars>
      </dgm:prSet>
      <dgm:spPr/>
    </dgm:pt>
    <dgm:pt modelId="{9BF1011B-7B98-4304-8EF9-44C9CD0C5926}" type="pres">
      <dgm:prSet presAssocID="{81AB443B-9A89-499E-AC39-6256D0844414}" presName="accent_2" presStyleCnt="0"/>
      <dgm:spPr/>
    </dgm:pt>
    <dgm:pt modelId="{9A2FBC01-6713-4D07-95F6-98BCEED03152}" type="pres">
      <dgm:prSet presAssocID="{81AB443B-9A89-499E-AC39-6256D0844414}" presName="accentRepeatNode" presStyleLbl="solidFgAcc1" presStyleIdx="1" presStyleCnt="3"/>
      <dgm:spPr/>
    </dgm:pt>
    <dgm:pt modelId="{D8231C3F-52EA-4114-BF08-C91DF8F451AC}" type="pres">
      <dgm:prSet presAssocID="{D2DECEC3-4D9B-4663-B4E5-4730C610D43C}" presName="text_3" presStyleLbl="node1" presStyleIdx="2" presStyleCnt="3">
        <dgm:presLayoutVars>
          <dgm:bulletEnabled val="1"/>
        </dgm:presLayoutVars>
      </dgm:prSet>
      <dgm:spPr/>
    </dgm:pt>
    <dgm:pt modelId="{82C806AE-FB7B-4A0C-B494-70A33EB7C371}" type="pres">
      <dgm:prSet presAssocID="{D2DECEC3-4D9B-4663-B4E5-4730C610D43C}" presName="accent_3" presStyleCnt="0"/>
      <dgm:spPr/>
    </dgm:pt>
    <dgm:pt modelId="{8C0F7E95-A5CE-4BCB-8BB7-EDA0108A43BB}" type="pres">
      <dgm:prSet presAssocID="{D2DECEC3-4D9B-4663-B4E5-4730C610D43C}" presName="accentRepeatNode" presStyleLbl="solidFgAcc1" presStyleIdx="2" presStyleCnt="3"/>
      <dgm:spPr/>
    </dgm:pt>
  </dgm:ptLst>
  <dgm:cxnLst>
    <dgm:cxn modelId="{1A672C13-4E49-458B-B31E-AF213B9F5379}" type="presOf" srcId="{D2DECEC3-4D9B-4663-B4E5-4730C610D43C}" destId="{D8231C3F-52EA-4114-BF08-C91DF8F451AC}" srcOrd="0" destOrd="0" presId="urn:microsoft.com/office/officeart/2008/layout/VerticalCurvedList"/>
    <dgm:cxn modelId="{C88D7B26-D51B-4350-A9D1-723CAF747F7E}" srcId="{CC3FB7D9-1CEE-4556-9B17-E1D57BE64B66}" destId="{D2DECEC3-4D9B-4663-B4E5-4730C610D43C}" srcOrd="2" destOrd="0" parTransId="{8C38858F-C442-4D5F-B641-761A884116DF}" sibTransId="{B9518F75-521E-47A7-8EC7-A242CCFCFEF4}"/>
    <dgm:cxn modelId="{598E9138-C539-458A-A980-9BC7212AADE0}" type="presOf" srcId="{CC3FB7D9-1CEE-4556-9B17-E1D57BE64B66}" destId="{E563503D-A4B1-4A26-8523-EB417D387510}" srcOrd="0" destOrd="0" presId="urn:microsoft.com/office/officeart/2008/layout/VerticalCurvedList"/>
    <dgm:cxn modelId="{4462F444-3964-4209-8F5A-9486029A836E}" type="presOf" srcId="{FA699D81-07A1-49BD-A91F-E596A0EBF106}" destId="{792FBE20-4B45-4AC5-BA12-A1A6971420C7}" srcOrd="0" destOrd="0" presId="urn:microsoft.com/office/officeart/2008/layout/VerticalCurvedList"/>
    <dgm:cxn modelId="{F684CB46-CC7B-4C9A-A511-96734917718D}" srcId="{CC3FB7D9-1CEE-4556-9B17-E1D57BE64B66}" destId="{95B4DFE1-B7C0-4305-9F8B-D801096E9002}" srcOrd="0" destOrd="0" parTransId="{FD732DAB-88A6-44C4-99D2-2F3E18182DD4}" sibTransId="{FA699D81-07A1-49BD-A91F-E596A0EBF106}"/>
    <dgm:cxn modelId="{78BB3859-87A5-4A52-A95B-00B4B1147D97}" type="presOf" srcId="{81AB443B-9A89-499E-AC39-6256D0844414}" destId="{9BE3C0A4-4517-487A-9597-73D67718AC72}" srcOrd="0" destOrd="0" presId="urn:microsoft.com/office/officeart/2008/layout/VerticalCurvedList"/>
    <dgm:cxn modelId="{948AF9CB-A957-4922-A94F-C3E3E65A0F14}" type="presOf" srcId="{95B4DFE1-B7C0-4305-9F8B-D801096E9002}" destId="{AAF72103-C723-41B7-8686-706DDCAB97B5}" srcOrd="0" destOrd="0" presId="urn:microsoft.com/office/officeart/2008/layout/VerticalCurvedList"/>
    <dgm:cxn modelId="{D31D2BEB-4C6B-4F5B-8A6C-A6CC5CFC03C7}" srcId="{CC3FB7D9-1CEE-4556-9B17-E1D57BE64B66}" destId="{81AB443B-9A89-499E-AC39-6256D0844414}" srcOrd="1" destOrd="0" parTransId="{95C8C156-1E5F-402B-B535-4D53BD400E0F}" sibTransId="{D229BA9E-5E2B-40B2-A19F-1E3ECF1E399E}"/>
    <dgm:cxn modelId="{13D93019-84DE-4764-8C13-B249E7670AE8}" type="presParOf" srcId="{E563503D-A4B1-4A26-8523-EB417D387510}" destId="{2B96213A-B075-447F-852F-810E57CF55B2}" srcOrd="0" destOrd="0" presId="urn:microsoft.com/office/officeart/2008/layout/VerticalCurvedList"/>
    <dgm:cxn modelId="{D40A967D-B80E-41EC-95B0-06F4BE882856}" type="presParOf" srcId="{2B96213A-B075-447F-852F-810E57CF55B2}" destId="{D897A268-D626-40CA-AEF0-7CEF2748295E}" srcOrd="0" destOrd="0" presId="urn:microsoft.com/office/officeart/2008/layout/VerticalCurvedList"/>
    <dgm:cxn modelId="{D69AE8FA-339A-4400-A244-9ED928230156}" type="presParOf" srcId="{D897A268-D626-40CA-AEF0-7CEF2748295E}" destId="{9B8C070F-B543-4727-A253-314930736EFE}" srcOrd="0" destOrd="0" presId="urn:microsoft.com/office/officeart/2008/layout/VerticalCurvedList"/>
    <dgm:cxn modelId="{4B3FD5F1-44FF-45BA-B270-97819BDEE0AA}" type="presParOf" srcId="{D897A268-D626-40CA-AEF0-7CEF2748295E}" destId="{792FBE20-4B45-4AC5-BA12-A1A6971420C7}" srcOrd="1" destOrd="0" presId="urn:microsoft.com/office/officeart/2008/layout/VerticalCurvedList"/>
    <dgm:cxn modelId="{066F5705-349E-4A86-85B4-0F5DFD36ECB7}" type="presParOf" srcId="{D897A268-D626-40CA-AEF0-7CEF2748295E}" destId="{7A5A93CC-6081-4043-AAA5-5FF9246A5EA7}" srcOrd="2" destOrd="0" presId="urn:microsoft.com/office/officeart/2008/layout/VerticalCurvedList"/>
    <dgm:cxn modelId="{3839BE41-D769-475C-A96E-6FC309B45702}" type="presParOf" srcId="{D897A268-D626-40CA-AEF0-7CEF2748295E}" destId="{9B222E59-9A98-480F-8472-0D0989A4C660}" srcOrd="3" destOrd="0" presId="urn:microsoft.com/office/officeart/2008/layout/VerticalCurvedList"/>
    <dgm:cxn modelId="{972FF5C8-F565-45C3-B28C-D6AE78849AB3}" type="presParOf" srcId="{2B96213A-B075-447F-852F-810E57CF55B2}" destId="{AAF72103-C723-41B7-8686-706DDCAB97B5}" srcOrd="1" destOrd="0" presId="urn:microsoft.com/office/officeart/2008/layout/VerticalCurvedList"/>
    <dgm:cxn modelId="{2CB5F43B-6BC1-4197-B68D-5C175314FB8F}" type="presParOf" srcId="{2B96213A-B075-447F-852F-810E57CF55B2}" destId="{A27C8912-0F64-4FAC-95DE-F0245C200BAE}" srcOrd="2" destOrd="0" presId="urn:microsoft.com/office/officeart/2008/layout/VerticalCurvedList"/>
    <dgm:cxn modelId="{10FC5635-E8E7-4C8F-AC98-F9D8B4781377}" type="presParOf" srcId="{A27C8912-0F64-4FAC-95DE-F0245C200BAE}" destId="{D4A6CBD8-44D7-4675-BC76-639AC29DD2FD}" srcOrd="0" destOrd="0" presId="urn:microsoft.com/office/officeart/2008/layout/VerticalCurvedList"/>
    <dgm:cxn modelId="{BD9F7BF7-15EA-4F73-ACA3-370B459FEFC1}" type="presParOf" srcId="{2B96213A-B075-447F-852F-810E57CF55B2}" destId="{9BE3C0A4-4517-487A-9597-73D67718AC72}" srcOrd="3" destOrd="0" presId="urn:microsoft.com/office/officeart/2008/layout/VerticalCurvedList"/>
    <dgm:cxn modelId="{47CD6D5A-EC61-4181-A013-69FD833A71C4}" type="presParOf" srcId="{2B96213A-B075-447F-852F-810E57CF55B2}" destId="{9BF1011B-7B98-4304-8EF9-44C9CD0C5926}" srcOrd="4" destOrd="0" presId="urn:microsoft.com/office/officeart/2008/layout/VerticalCurvedList"/>
    <dgm:cxn modelId="{254B3852-8BFB-445B-BECD-4FDA03324711}" type="presParOf" srcId="{9BF1011B-7B98-4304-8EF9-44C9CD0C5926}" destId="{9A2FBC01-6713-4D07-95F6-98BCEED03152}" srcOrd="0" destOrd="0" presId="urn:microsoft.com/office/officeart/2008/layout/VerticalCurvedList"/>
    <dgm:cxn modelId="{C905583D-6DB4-45D4-A2C3-19BC98810BE9}" type="presParOf" srcId="{2B96213A-B075-447F-852F-810E57CF55B2}" destId="{D8231C3F-52EA-4114-BF08-C91DF8F451AC}" srcOrd="5" destOrd="0" presId="urn:microsoft.com/office/officeart/2008/layout/VerticalCurvedList"/>
    <dgm:cxn modelId="{48ABA415-3519-4A4B-A424-9241F7EC3931}" type="presParOf" srcId="{2B96213A-B075-447F-852F-810E57CF55B2}" destId="{82C806AE-FB7B-4A0C-B494-70A33EB7C371}" srcOrd="6" destOrd="0" presId="urn:microsoft.com/office/officeart/2008/layout/VerticalCurvedList"/>
    <dgm:cxn modelId="{28F7C29F-C564-4315-884D-D7AA8CC9D3E9}" type="presParOf" srcId="{82C806AE-FB7B-4A0C-B494-70A33EB7C371}" destId="{8C0F7E95-A5CE-4BCB-8BB7-EDA0108A43B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F5FC04-857E-47E5-9210-632A4CE84E6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C35CA2FF-32D1-4D01-883B-47CE7A745F28}">
      <dgm:prSet phldrT="[Text]"/>
      <dgm:spPr>
        <a:solidFill>
          <a:srgbClr val="932784"/>
        </a:solidFill>
      </dgm:spPr>
      <dgm:t>
        <a:bodyPr/>
        <a:lstStyle/>
        <a:p>
          <a:r>
            <a:rPr lang="en-GB" dirty="0">
              <a:solidFill>
                <a:schemeClr val="bg1"/>
              </a:solidFill>
            </a:rPr>
            <a:t>When you should use it:</a:t>
          </a:r>
        </a:p>
      </dgm:t>
    </dgm:pt>
    <dgm:pt modelId="{040EAFF2-0A55-408E-8FD0-CB1BC1CE254F}" type="parTrans" cxnId="{5E5828C0-D8A1-494E-AAF4-3FE6E7AF8D2F}">
      <dgm:prSet/>
      <dgm:spPr/>
      <dgm:t>
        <a:bodyPr/>
        <a:lstStyle/>
        <a:p>
          <a:endParaRPr lang="en-GB"/>
        </a:p>
      </dgm:t>
    </dgm:pt>
    <dgm:pt modelId="{24420A65-5AC1-4B5E-A1F9-87418447AD01}" type="sibTrans" cxnId="{5E5828C0-D8A1-494E-AAF4-3FE6E7AF8D2F}">
      <dgm:prSet/>
      <dgm:spPr/>
      <dgm:t>
        <a:bodyPr/>
        <a:lstStyle/>
        <a:p>
          <a:endParaRPr lang="en-GB"/>
        </a:p>
      </dgm:t>
    </dgm:pt>
    <dgm:pt modelId="{C4E5F811-AA8F-4398-859E-25FCB6CD87B7}">
      <dgm:prSet phldrT="[Text]"/>
      <dgm:spPr>
        <a:solidFill>
          <a:srgbClr val="932784"/>
        </a:solidFill>
      </dgm:spPr>
      <dgm:t>
        <a:bodyPr/>
        <a:lstStyle/>
        <a:p>
          <a:pPr>
            <a:buClr>
              <a:srgbClr val="932784"/>
            </a:buClr>
            <a:buSzPct val="150000"/>
            <a:buFontTx/>
            <a:buNone/>
          </a:pPr>
          <a:r>
            <a:rPr kumimoji="0" lang="en-GB" b="0" i="0" u="none" strike="noStrike" cap="none" spc="0" normalizeH="0" baseline="0" noProof="0" dirty="0">
              <a:ln>
                <a:noFill/>
              </a:ln>
              <a:solidFill>
                <a:schemeClr val="bg1"/>
              </a:solidFill>
              <a:effectLst/>
              <a:uLnTx/>
              <a:uFillTx/>
              <a:latin typeface="Calibri" panose="020F0502020204030204"/>
              <a:ea typeface="+mn-ea"/>
              <a:cs typeface="+mn-cs"/>
            </a:rPr>
            <a:t>Risks:</a:t>
          </a:r>
          <a:endParaRPr lang="en-GB" dirty="0">
            <a:solidFill>
              <a:schemeClr val="bg1"/>
            </a:solidFill>
          </a:endParaRPr>
        </a:p>
      </dgm:t>
    </dgm:pt>
    <dgm:pt modelId="{02E9EED3-6A13-43C3-9A4C-F8AD19C9E0C7}" type="parTrans" cxnId="{AF7BC875-E362-42D7-87EF-34235CA2CA5A}">
      <dgm:prSet/>
      <dgm:spPr/>
      <dgm:t>
        <a:bodyPr/>
        <a:lstStyle/>
        <a:p>
          <a:endParaRPr lang="en-GB"/>
        </a:p>
      </dgm:t>
    </dgm:pt>
    <dgm:pt modelId="{D1E42246-5C2A-4CD5-8C0E-E7CED57AE751}" type="sibTrans" cxnId="{AF7BC875-E362-42D7-87EF-34235CA2CA5A}">
      <dgm:prSet/>
      <dgm:spPr/>
      <dgm:t>
        <a:bodyPr/>
        <a:lstStyle/>
        <a:p>
          <a:endParaRPr lang="en-GB"/>
        </a:p>
      </dgm:t>
    </dgm:pt>
    <dgm:pt modelId="{3B383E80-19BE-4660-AE30-C7E63BD0A51F}">
      <dgm:prSet/>
      <dgm:spPr/>
      <dgm:t>
        <a:bodyPr/>
        <a:lstStyle/>
        <a:p>
          <a:r>
            <a:rPr lang="en-GB" dirty="0">
              <a:solidFill>
                <a:srgbClr val="932784"/>
              </a:solidFill>
            </a:rPr>
            <a:t>As soon as possible after unprotected sex</a:t>
          </a:r>
        </a:p>
      </dgm:t>
    </dgm:pt>
    <dgm:pt modelId="{4ABCCD45-C9E8-48F9-A469-3A7C95400ED8}" type="parTrans" cxnId="{55B9B642-73E1-4320-8C11-F5E91C05BB87}">
      <dgm:prSet/>
      <dgm:spPr/>
      <dgm:t>
        <a:bodyPr/>
        <a:lstStyle/>
        <a:p>
          <a:endParaRPr lang="en-GB"/>
        </a:p>
      </dgm:t>
    </dgm:pt>
    <dgm:pt modelId="{F969B50E-5DBF-4CD1-931F-0329B412E999}" type="sibTrans" cxnId="{55B9B642-73E1-4320-8C11-F5E91C05BB87}">
      <dgm:prSet/>
      <dgm:spPr/>
      <dgm:t>
        <a:bodyPr/>
        <a:lstStyle/>
        <a:p>
          <a:endParaRPr lang="en-GB"/>
        </a:p>
      </dgm:t>
    </dgm:pt>
    <dgm:pt modelId="{CD05ADC2-676C-493A-B9A5-A30B99462A18}">
      <dgm:prSet/>
      <dgm:spPr/>
      <dgm:t>
        <a:bodyPr/>
        <a:lstStyle/>
        <a:p>
          <a:r>
            <a:rPr lang="en-GB">
              <a:solidFill>
                <a:srgbClr val="932784"/>
              </a:solidFill>
            </a:rPr>
            <a:t>The 3 day pill (Levonorgestrel, e.g. Levonelle) can be effective for up to 3 days (72 hours) after unprotected sex</a:t>
          </a:r>
          <a:endParaRPr lang="en-GB" dirty="0">
            <a:solidFill>
              <a:srgbClr val="932784"/>
            </a:solidFill>
          </a:endParaRPr>
        </a:p>
      </dgm:t>
    </dgm:pt>
    <dgm:pt modelId="{B82BC2E8-43A4-441A-BA30-BC8E1D19C0AA}" type="parTrans" cxnId="{4C10699E-942C-4138-B766-0FA99B477B3B}">
      <dgm:prSet/>
      <dgm:spPr/>
      <dgm:t>
        <a:bodyPr/>
        <a:lstStyle/>
        <a:p>
          <a:endParaRPr lang="en-GB"/>
        </a:p>
      </dgm:t>
    </dgm:pt>
    <dgm:pt modelId="{EC022D4F-1B0E-4390-B295-888A02EA013E}" type="sibTrans" cxnId="{4C10699E-942C-4138-B766-0FA99B477B3B}">
      <dgm:prSet/>
      <dgm:spPr/>
      <dgm:t>
        <a:bodyPr/>
        <a:lstStyle/>
        <a:p>
          <a:endParaRPr lang="en-GB"/>
        </a:p>
      </dgm:t>
    </dgm:pt>
    <dgm:pt modelId="{032C3AE1-1E12-41CD-AD98-44C2B1CFC1FF}">
      <dgm:prSet/>
      <dgm:spPr/>
      <dgm:t>
        <a:bodyPr/>
        <a:lstStyle/>
        <a:p>
          <a:r>
            <a:rPr lang="en-GB" dirty="0">
              <a:solidFill>
                <a:srgbClr val="932784"/>
              </a:solidFill>
            </a:rPr>
            <a:t>The 5 day pill (Ulipristal acetate, e.g. </a:t>
          </a:r>
          <a:r>
            <a:rPr lang="en-GB" dirty="0" err="1">
              <a:solidFill>
                <a:srgbClr val="932784"/>
              </a:solidFill>
            </a:rPr>
            <a:t>EllaOne</a:t>
          </a:r>
          <a:r>
            <a:rPr lang="en-GB" dirty="0">
              <a:solidFill>
                <a:srgbClr val="932784"/>
              </a:solidFill>
            </a:rPr>
            <a:t>) can be effective for up to 5 days (120 hours) after unprotected sex</a:t>
          </a:r>
        </a:p>
      </dgm:t>
    </dgm:pt>
    <dgm:pt modelId="{C1DCCF95-E577-410D-9F9B-FB85D6961408}" type="parTrans" cxnId="{72F2E0E0-655B-41E8-92EC-F6308B890A61}">
      <dgm:prSet/>
      <dgm:spPr/>
      <dgm:t>
        <a:bodyPr/>
        <a:lstStyle/>
        <a:p>
          <a:endParaRPr lang="en-GB"/>
        </a:p>
      </dgm:t>
    </dgm:pt>
    <dgm:pt modelId="{4A8F1A00-D595-423A-9EA1-259CEB6AA0C5}" type="sibTrans" cxnId="{72F2E0E0-655B-41E8-92EC-F6308B890A61}">
      <dgm:prSet/>
      <dgm:spPr/>
      <dgm:t>
        <a:bodyPr/>
        <a:lstStyle/>
        <a:p>
          <a:endParaRPr lang="en-GB"/>
        </a:p>
      </dgm:t>
    </dgm:pt>
    <dgm:pt modelId="{31D53698-E4EF-42F3-A5BB-63EE0BF5AF86}">
      <dgm:prSet/>
      <dgm:spPr/>
      <dgm:t>
        <a:bodyPr/>
        <a:lstStyle/>
        <a:p>
          <a:r>
            <a:rPr lang="en-GB" dirty="0">
              <a:solidFill>
                <a:srgbClr val="932784"/>
              </a:solidFill>
            </a:rPr>
            <a:t>The Emergency Copper Coil (IUD) can be fitted up to 5 days after unprotected sex or 5 days after ovulation (if this can be calculated)</a:t>
          </a:r>
        </a:p>
      </dgm:t>
    </dgm:pt>
    <dgm:pt modelId="{B3215D40-DF89-4DF3-B635-4DE669B05ECB}" type="parTrans" cxnId="{64661BF9-2D77-40AC-A5DC-F29C45AE795A}">
      <dgm:prSet/>
      <dgm:spPr/>
      <dgm:t>
        <a:bodyPr/>
        <a:lstStyle/>
        <a:p>
          <a:endParaRPr lang="en-GB"/>
        </a:p>
      </dgm:t>
    </dgm:pt>
    <dgm:pt modelId="{8BCB4820-E54F-4A52-973B-20A6054678FC}" type="sibTrans" cxnId="{64661BF9-2D77-40AC-A5DC-F29C45AE795A}">
      <dgm:prSet/>
      <dgm:spPr/>
      <dgm:t>
        <a:bodyPr/>
        <a:lstStyle/>
        <a:p>
          <a:endParaRPr lang="en-GB"/>
        </a:p>
      </dgm:t>
    </dgm:pt>
    <dgm:pt modelId="{F13E0CEB-1710-43A7-8CE3-AB9952819536}">
      <dgm:prSet/>
      <dgm:spPr>
        <a:solidFill>
          <a:srgbClr val="932784"/>
        </a:solidFill>
      </dgm:spPr>
      <dgm:t>
        <a:bodyPr/>
        <a:lstStyle/>
        <a:p>
          <a:r>
            <a:rPr lang="en-GB">
              <a:solidFill>
                <a:schemeClr val="bg1"/>
              </a:solidFill>
            </a:rPr>
            <a:t>Where you get it:</a:t>
          </a:r>
          <a:endParaRPr lang="en-GB" dirty="0">
            <a:solidFill>
              <a:schemeClr val="bg1"/>
            </a:solidFill>
          </a:endParaRPr>
        </a:p>
      </dgm:t>
    </dgm:pt>
    <dgm:pt modelId="{BA55D8DF-7E1B-4004-ACBE-F717BCBDA646}" type="parTrans" cxnId="{C41C3A31-3A18-47BF-9779-C6BBB4FBCCBE}">
      <dgm:prSet/>
      <dgm:spPr/>
      <dgm:t>
        <a:bodyPr/>
        <a:lstStyle/>
        <a:p>
          <a:endParaRPr lang="en-GB"/>
        </a:p>
      </dgm:t>
    </dgm:pt>
    <dgm:pt modelId="{8600AC91-5876-4D55-B69C-D4491FCF9401}" type="sibTrans" cxnId="{C41C3A31-3A18-47BF-9779-C6BBB4FBCCBE}">
      <dgm:prSet/>
      <dgm:spPr/>
      <dgm:t>
        <a:bodyPr/>
        <a:lstStyle/>
        <a:p>
          <a:endParaRPr lang="en-GB"/>
        </a:p>
      </dgm:t>
    </dgm:pt>
    <dgm:pt modelId="{D06EADC9-5E35-4996-8585-765DD1F04EC1}">
      <dgm:prSet/>
      <dgm:spPr/>
      <dgm:t>
        <a:bodyPr/>
        <a:lstStyle/>
        <a:p>
          <a:r>
            <a:rPr lang="en-GB" dirty="0">
              <a:solidFill>
                <a:srgbClr val="932784"/>
              </a:solidFill>
            </a:rPr>
            <a:t>It is free in the UK from family doctors, A&amp;E or a sexual health clinic</a:t>
          </a:r>
          <a:endParaRPr lang="en-GB" dirty="0"/>
        </a:p>
      </dgm:t>
    </dgm:pt>
    <dgm:pt modelId="{D2505E5A-1EE9-445C-9430-636F2954FE2E}" type="parTrans" cxnId="{25313195-ABF5-4C35-A906-B52D5F114164}">
      <dgm:prSet/>
      <dgm:spPr/>
      <dgm:t>
        <a:bodyPr/>
        <a:lstStyle/>
        <a:p>
          <a:endParaRPr lang="en-GB"/>
        </a:p>
      </dgm:t>
    </dgm:pt>
    <dgm:pt modelId="{C3056B43-0D0B-4270-8624-8DCDF1CBE385}" type="sibTrans" cxnId="{25313195-ABF5-4C35-A906-B52D5F114164}">
      <dgm:prSet/>
      <dgm:spPr/>
      <dgm:t>
        <a:bodyPr/>
        <a:lstStyle/>
        <a:p>
          <a:endParaRPr lang="en-GB"/>
        </a:p>
      </dgm:t>
    </dgm:pt>
    <dgm:pt modelId="{EA01D779-E64B-45DD-B75E-1DF3CC1E3445}">
      <dgm:prSet/>
      <dgm:spPr/>
      <dgm:t>
        <a:bodyPr/>
        <a:lstStyle/>
        <a:p>
          <a:r>
            <a:rPr lang="en-GB" dirty="0">
              <a:solidFill>
                <a:srgbClr val="932784"/>
              </a:solidFill>
            </a:rPr>
            <a:t>It can be brought from a pharmacy</a:t>
          </a:r>
        </a:p>
      </dgm:t>
    </dgm:pt>
    <dgm:pt modelId="{BC4F6A1D-CF42-4701-B878-32E4C462BF54}" type="parTrans" cxnId="{7B1C7434-A739-4249-BC1C-0812297CC90D}">
      <dgm:prSet/>
      <dgm:spPr/>
      <dgm:t>
        <a:bodyPr/>
        <a:lstStyle/>
        <a:p>
          <a:endParaRPr lang="en-GB"/>
        </a:p>
      </dgm:t>
    </dgm:pt>
    <dgm:pt modelId="{E687A65B-A5DD-467E-B9D1-57F3BEB378D3}" type="sibTrans" cxnId="{7B1C7434-A739-4249-BC1C-0812297CC90D}">
      <dgm:prSet/>
      <dgm:spPr/>
      <dgm:t>
        <a:bodyPr/>
        <a:lstStyle/>
        <a:p>
          <a:endParaRPr lang="en-GB"/>
        </a:p>
      </dgm:t>
    </dgm:pt>
    <dgm:pt modelId="{A172A7CB-8242-4333-9568-27A3F881B236}">
      <dgm:prSet/>
      <dgm:spPr/>
      <dgm:t>
        <a:bodyPr/>
        <a:lstStyle/>
        <a:p>
          <a:pPr algn="l"/>
          <a:r>
            <a:rPr kumimoji="0" lang="en-GB" b="0" i="0" u="none" strike="noStrike" cap="none" spc="0" normalizeH="0" baseline="0" noProof="0" dirty="0">
              <a:ln>
                <a:noFill/>
              </a:ln>
              <a:solidFill>
                <a:srgbClr val="932784"/>
              </a:solidFill>
              <a:effectLst/>
              <a:uLnTx/>
              <a:uFillTx/>
              <a:latin typeface="Calibri" panose="020F0502020204030204"/>
              <a:ea typeface="+mn-ea"/>
              <a:cs typeface="+mn-cs"/>
            </a:rPr>
            <a:t>About 10% will have headaches, stomach pain, nausea, changes in mood and irregular bleeding until the next period (it may be early or late)</a:t>
          </a:r>
        </a:p>
      </dgm:t>
    </dgm:pt>
    <dgm:pt modelId="{B96AEB9D-1751-426C-803E-DC40A5C763D4}" type="parTrans" cxnId="{8C5F6CEA-6BEF-47B6-8DE8-D15A7FB7E42F}">
      <dgm:prSet/>
      <dgm:spPr/>
      <dgm:t>
        <a:bodyPr/>
        <a:lstStyle/>
        <a:p>
          <a:endParaRPr lang="en-GB"/>
        </a:p>
      </dgm:t>
    </dgm:pt>
    <dgm:pt modelId="{79E12EAB-584D-4797-A7AD-623DD0D8F0E9}" type="sibTrans" cxnId="{8C5F6CEA-6BEF-47B6-8DE8-D15A7FB7E42F}">
      <dgm:prSet/>
      <dgm:spPr/>
      <dgm:t>
        <a:bodyPr/>
        <a:lstStyle/>
        <a:p>
          <a:endParaRPr lang="en-GB"/>
        </a:p>
      </dgm:t>
    </dgm:pt>
    <dgm:pt modelId="{9CED48A5-76DB-43B3-BDDA-AA0E47C8EC74}">
      <dgm:prSet/>
      <dgm:spPr/>
      <dgm:t>
        <a:bodyPr/>
        <a:lstStyle/>
        <a:p>
          <a:pPr algn="l"/>
          <a:r>
            <a:rPr kumimoji="0" lang="en-GB" b="0" i="0" u="none" strike="noStrike" cap="none" spc="0" normalizeH="0" baseline="0" noProof="0" dirty="0">
              <a:ln>
                <a:noFill/>
              </a:ln>
              <a:solidFill>
                <a:srgbClr val="932784"/>
              </a:solidFill>
              <a:effectLst/>
              <a:uLnTx/>
              <a:uFillTx/>
              <a:latin typeface="Calibri" panose="020F0502020204030204"/>
              <a:ea typeface="+mn-ea"/>
              <a:cs typeface="+mn-cs"/>
            </a:rPr>
            <a:t>A pregnancy test is recommended if there is no period more than 3-weeks after unprotected sex</a:t>
          </a:r>
        </a:p>
      </dgm:t>
    </dgm:pt>
    <dgm:pt modelId="{BE236604-FC9C-4E60-A853-3AA3A30EECF7}" type="parTrans" cxnId="{EC1B1785-3463-4F25-B5E7-9F95BC7A1A46}">
      <dgm:prSet/>
      <dgm:spPr/>
      <dgm:t>
        <a:bodyPr/>
        <a:lstStyle/>
        <a:p>
          <a:endParaRPr lang="en-GB"/>
        </a:p>
      </dgm:t>
    </dgm:pt>
    <dgm:pt modelId="{91705D87-9A9C-44D6-AC67-443A8B9EA991}" type="sibTrans" cxnId="{EC1B1785-3463-4F25-B5E7-9F95BC7A1A46}">
      <dgm:prSet/>
      <dgm:spPr/>
      <dgm:t>
        <a:bodyPr/>
        <a:lstStyle/>
        <a:p>
          <a:endParaRPr lang="en-GB"/>
        </a:p>
      </dgm:t>
    </dgm:pt>
    <dgm:pt modelId="{AB70C51E-A1D6-482B-8DAF-E055D463689F}">
      <dgm:prSet/>
      <dgm:spPr/>
      <dgm:t>
        <a:bodyPr/>
        <a:lstStyle/>
        <a:p>
          <a:pPr algn="l"/>
          <a:r>
            <a:rPr kumimoji="0" lang="en-GB" b="0" i="0" u="none" strike="noStrike" cap="none" spc="0" normalizeH="0" baseline="0" noProof="0" dirty="0">
              <a:ln>
                <a:noFill/>
              </a:ln>
              <a:solidFill>
                <a:srgbClr val="932784"/>
              </a:solidFill>
              <a:effectLst/>
              <a:uLnTx/>
              <a:uFillTx/>
              <a:latin typeface="Calibri" panose="020F0502020204030204"/>
              <a:ea typeface="+mn-ea"/>
              <a:cs typeface="+mn-cs"/>
            </a:rPr>
            <a:t>IUD fitting can be painful and there is often cramping and vaginal spotting/bleeding afterwards</a:t>
          </a:r>
        </a:p>
      </dgm:t>
    </dgm:pt>
    <dgm:pt modelId="{AB5D0AEE-8CCA-4C2F-A565-22B0902011B8}" type="parTrans" cxnId="{65D34A65-8514-4999-B176-2169DF1C2A7A}">
      <dgm:prSet/>
      <dgm:spPr/>
      <dgm:t>
        <a:bodyPr/>
        <a:lstStyle/>
        <a:p>
          <a:endParaRPr lang="en-GB"/>
        </a:p>
      </dgm:t>
    </dgm:pt>
    <dgm:pt modelId="{D5F6A203-AB10-465E-90C4-ABA7118F6662}" type="sibTrans" cxnId="{65D34A65-8514-4999-B176-2169DF1C2A7A}">
      <dgm:prSet/>
      <dgm:spPr/>
      <dgm:t>
        <a:bodyPr/>
        <a:lstStyle/>
        <a:p>
          <a:endParaRPr lang="en-GB"/>
        </a:p>
      </dgm:t>
    </dgm:pt>
    <dgm:pt modelId="{5F51A250-8BDF-447D-AF73-6FABCBDDF3C8}">
      <dgm:prSet/>
      <dgm:spPr/>
      <dgm:t>
        <a:bodyPr/>
        <a:lstStyle/>
        <a:p>
          <a:pPr algn="l"/>
          <a:r>
            <a:rPr kumimoji="0" lang="en-GB" b="0" i="0" u="none" strike="noStrike" cap="none" spc="0" normalizeH="0" baseline="0" noProof="0" dirty="0">
              <a:ln>
                <a:noFill/>
              </a:ln>
              <a:solidFill>
                <a:srgbClr val="932784"/>
              </a:solidFill>
              <a:effectLst/>
              <a:uLnTx/>
              <a:uFillTx/>
              <a:latin typeface="Calibri" panose="020F0502020204030204"/>
              <a:ea typeface="+mn-ea"/>
              <a:cs typeface="+mn-cs"/>
            </a:rPr>
            <a:t>There is no protective factor against future pregnancies</a:t>
          </a:r>
        </a:p>
      </dgm:t>
    </dgm:pt>
    <dgm:pt modelId="{3DDD06EA-60DB-4377-B877-20E9C1F457CE}" type="parTrans" cxnId="{B3E44A3C-6EBC-48D4-BEB1-D35A32913101}">
      <dgm:prSet/>
      <dgm:spPr/>
      <dgm:t>
        <a:bodyPr/>
        <a:lstStyle/>
        <a:p>
          <a:endParaRPr lang="en-GB"/>
        </a:p>
      </dgm:t>
    </dgm:pt>
    <dgm:pt modelId="{0492F2BA-4889-4CCE-AAB9-477AD50A8163}" type="sibTrans" cxnId="{B3E44A3C-6EBC-48D4-BEB1-D35A32913101}">
      <dgm:prSet/>
      <dgm:spPr/>
      <dgm:t>
        <a:bodyPr/>
        <a:lstStyle/>
        <a:p>
          <a:endParaRPr lang="en-GB"/>
        </a:p>
      </dgm:t>
    </dgm:pt>
    <dgm:pt modelId="{19D05ED6-B174-45ED-A550-2E4F1B151646}" type="pres">
      <dgm:prSet presAssocID="{4BF5FC04-857E-47E5-9210-632A4CE84E61}" presName="Name0" presStyleCnt="0">
        <dgm:presLayoutVars>
          <dgm:dir/>
          <dgm:animLvl val="lvl"/>
          <dgm:resizeHandles val="exact"/>
        </dgm:presLayoutVars>
      </dgm:prSet>
      <dgm:spPr/>
    </dgm:pt>
    <dgm:pt modelId="{5BCB9916-D6E6-41B2-AA3E-27F3AB6AF741}" type="pres">
      <dgm:prSet presAssocID="{C35CA2FF-32D1-4D01-883B-47CE7A745F28}" presName="composite" presStyleCnt="0"/>
      <dgm:spPr/>
    </dgm:pt>
    <dgm:pt modelId="{E468DA4A-08EC-4C50-96C0-FB139A6B22D4}" type="pres">
      <dgm:prSet presAssocID="{C35CA2FF-32D1-4D01-883B-47CE7A745F28}" presName="parTx" presStyleLbl="alignNode1" presStyleIdx="0" presStyleCnt="3">
        <dgm:presLayoutVars>
          <dgm:chMax val="0"/>
          <dgm:chPref val="0"/>
          <dgm:bulletEnabled val="1"/>
        </dgm:presLayoutVars>
      </dgm:prSet>
      <dgm:spPr/>
    </dgm:pt>
    <dgm:pt modelId="{FE69C3EF-DB4D-4CFC-89CB-061F5CF22B10}" type="pres">
      <dgm:prSet presAssocID="{C35CA2FF-32D1-4D01-883B-47CE7A745F28}" presName="desTx" presStyleLbl="alignAccFollowNode1" presStyleIdx="0" presStyleCnt="3">
        <dgm:presLayoutVars>
          <dgm:bulletEnabled val="1"/>
        </dgm:presLayoutVars>
      </dgm:prSet>
      <dgm:spPr/>
    </dgm:pt>
    <dgm:pt modelId="{7C00C6E6-1475-4CA5-B8EA-719FCE5D5E6E}" type="pres">
      <dgm:prSet presAssocID="{24420A65-5AC1-4B5E-A1F9-87418447AD01}" presName="space" presStyleCnt="0"/>
      <dgm:spPr/>
    </dgm:pt>
    <dgm:pt modelId="{F134AE20-139E-4660-9782-075E54AFEBC9}" type="pres">
      <dgm:prSet presAssocID="{F13E0CEB-1710-43A7-8CE3-AB9952819536}" presName="composite" presStyleCnt="0"/>
      <dgm:spPr/>
    </dgm:pt>
    <dgm:pt modelId="{DB087548-2F2D-405C-9874-1771A2C900A7}" type="pres">
      <dgm:prSet presAssocID="{F13E0CEB-1710-43A7-8CE3-AB9952819536}" presName="parTx" presStyleLbl="alignNode1" presStyleIdx="1" presStyleCnt="3">
        <dgm:presLayoutVars>
          <dgm:chMax val="0"/>
          <dgm:chPref val="0"/>
          <dgm:bulletEnabled val="1"/>
        </dgm:presLayoutVars>
      </dgm:prSet>
      <dgm:spPr/>
    </dgm:pt>
    <dgm:pt modelId="{794BA758-00BA-4291-89B4-C80D45FF43FC}" type="pres">
      <dgm:prSet presAssocID="{F13E0CEB-1710-43A7-8CE3-AB9952819536}" presName="desTx" presStyleLbl="alignAccFollowNode1" presStyleIdx="1" presStyleCnt="3">
        <dgm:presLayoutVars>
          <dgm:bulletEnabled val="1"/>
        </dgm:presLayoutVars>
      </dgm:prSet>
      <dgm:spPr/>
    </dgm:pt>
    <dgm:pt modelId="{97AD73C5-5ECC-4F25-98BA-7FDC924A4425}" type="pres">
      <dgm:prSet presAssocID="{8600AC91-5876-4D55-B69C-D4491FCF9401}" presName="space" presStyleCnt="0"/>
      <dgm:spPr/>
    </dgm:pt>
    <dgm:pt modelId="{A8958157-DCAF-426C-884A-14FC2886901F}" type="pres">
      <dgm:prSet presAssocID="{C4E5F811-AA8F-4398-859E-25FCB6CD87B7}" presName="composite" presStyleCnt="0"/>
      <dgm:spPr/>
    </dgm:pt>
    <dgm:pt modelId="{104A6E41-4F81-4FB1-AF7E-FF37C5849125}" type="pres">
      <dgm:prSet presAssocID="{C4E5F811-AA8F-4398-859E-25FCB6CD87B7}" presName="parTx" presStyleLbl="alignNode1" presStyleIdx="2" presStyleCnt="3">
        <dgm:presLayoutVars>
          <dgm:chMax val="0"/>
          <dgm:chPref val="0"/>
          <dgm:bulletEnabled val="1"/>
        </dgm:presLayoutVars>
      </dgm:prSet>
      <dgm:spPr/>
    </dgm:pt>
    <dgm:pt modelId="{805F5053-7058-4D90-B096-326A790CCC94}" type="pres">
      <dgm:prSet presAssocID="{C4E5F811-AA8F-4398-859E-25FCB6CD87B7}" presName="desTx" presStyleLbl="alignAccFollowNode1" presStyleIdx="2" presStyleCnt="3">
        <dgm:presLayoutVars>
          <dgm:bulletEnabled val="1"/>
        </dgm:presLayoutVars>
      </dgm:prSet>
      <dgm:spPr/>
    </dgm:pt>
  </dgm:ptLst>
  <dgm:cxnLst>
    <dgm:cxn modelId="{0E036100-6454-4566-A8D0-F519A1A02768}" type="presOf" srcId="{AB70C51E-A1D6-482B-8DAF-E055D463689F}" destId="{805F5053-7058-4D90-B096-326A790CCC94}" srcOrd="0" destOrd="2" presId="urn:microsoft.com/office/officeart/2005/8/layout/hList1"/>
    <dgm:cxn modelId="{034E0112-280A-4CAC-8F2B-0808B648765D}" type="presOf" srcId="{A172A7CB-8242-4333-9568-27A3F881B236}" destId="{805F5053-7058-4D90-B096-326A790CCC94}" srcOrd="0" destOrd="0" presId="urn:microsoft.com/office/officeart/2005/8/layout/hList1"/>
    <dgm:cxn modelId="{0A2EB119-C73E-41DE-A6D4-8BE494945777}" type="presOf" srcId="{9CED48A5-76DB-43B3-BDDA-AA0E47C8EC74}" destId="{805F5053-7058-4D90-B096-326A790CCC94}" srcOrd="0" destOrd="1" presId="urn:microsoft.com/office/officeart/2005/8/layout/hList1"/>
    <dgm:cxn modelId="{ABDE681A-0F99-488D-B146-DC8E5E8B48F4}" type="presOf" srcId="{032C3AE1-1E12-41CD-AD98-44C2B1CFC1FF}" destId="{FE69C3EF-DB4D-4CFC-89CB-061F5CF22B10}" srcOrd="0" destOrd="2" presId="urn:microsoft.com/office/officeart/2005/8/layout/hList1"/>
    <dgm:cxn modelId="{9597162D-12BC-4973-9AF0-AC6F083306A6}" type="presOf" srcId="{C4E5F811-AA8F-4398-859E-25FCB6CD87B7}" destId="{104A6E41-4F81-4FB1-AF7E-FF37C5849125}" srcOrd="0" destOrd="0" presId="urn:microsoft.com/office/officeart/2005/8/layout/hList1"/>
    <dgm:cxn modelId="{C41C3A31-3A18-47BF-9779-C6BBB4FBCCBE}" srcId="{4BF5FC04-857E-47E5-9210-632A4CE84E61}" destId="{F13E0CEB-1710-43A7-8CE3-AB9952819536}" srcOrd="1" destOrd="0" parTransId="{BA55D8DF-7E1B-4004-ACBE-F717BCBDA646}" sibTransId="{8600AC91-5876-4D55-B69C-D4491FCF9401}"/>
    <dgm:cxn modelId="{7B1C7434-A739-4249-BC1C-0812297CC90D}" srcId="{F13E0CEB-1710-43A7-8CE3-AB9952819536}" destId="{EA01D779-E64B-45DD-B75E-1DF3CC1E3445}" srcOrd="1" destOrd="0" parTransId="{BC4F6A1D-CF42-4701-B878-32E4C462BF54}" sibTransId="{E687A65B-A5DD-467E-B9D1-57F3BEB378D3}"/>
    <dgm:cxn modelId="{30434D38-3CE0-453D-8613-5DBE5190BF88}" type="presOf" srcId="{4BF5FC04-857E-47E5-9210-632A4CE84E61}" destId="{19D05ED6-B174-45ED-A550-2E4F1B151646}" srcOrd="0" destOrd="0" presId="urn:microsoft.com/office/officeart/2005/8/layout/hList1"/>
    <dgm:cxn modelId="{B3E44A3C-6EBC-48D4-BEB1-D35A32913101}" srcId="{C4E5F811-AA8F-4398-859E-25FCB6CD87B7}" destId="{5F51A250-8BDF-447D-AF73-6FABCBDDF3C8}" srcOrd="3" destOrd="0" parTransId="{3DDD06EA-60DB-4377-B877-20E9C1F457CE}" sibTransId="{0492F2BA-4889-4CCE-AAB9-477AD50A8163}"/>
    <dgm:cxn modelId="{55B9B642-73E1-4320-8C11-F5E91C05BB87}" srcId="{C35CA2FF-32D1-4D01-883B-47CE7A745F28}" destId="{3B383E80-19BE-4660-AE30-C7E63BD0A51F}" srcOrd="0" destOrd="0" parTransId="{4ABCCD45-C9E8-48F9-A469-3A7C95400ED8}" sibTransId="{F969B50E-5DBF-4CD1-931F-0329B412E999}"/>
    <dgm:cxn modelId="{6734C943-7CFF-4F9E-92C5-41DA2FA92729}" type="presOf" srcId="{F13E0CEB-1710-43A7-8CE3-AB9952819536}" destId="{DB087548-2F2D-405C-9874-1771A2C900A7}" srcOrd="0" destOrd="0" presId="urn:microsoft.com/office/officeart/2005/8/layout/hList1"/>
    <dgm:cxn modelId="{65D34A65-8514-4999-B176-2169DF1C2A7A}" srcId="{C4E5F811-AA8F-4398-859E-25FCB6CD87B7}" destId="{AB70C51E-A1D6-482B-8DAF-E055D463689F}" srcOrd="2" destOrd="0" parTransId="{AB5D0AEE-8CCA-4C2F-A565-22B0902011B8}" sibTransId="{D5F6A203-AB10-465E-90C4-ABA7118F6662}"/>
    <dgm:cxn modelId="{1F1BE06B-0164-4409-A05C-C2536FE0C06D}" type="presOf" srcId="{3B383E80-19BE-4660-AE30-C7E63BD0A51F}" destId="{FE69C3EF-DB4D-4CFC-89CB-061F5CF22B10}" srcOrd="0" destOrd="0" presId="urn:microsoft.com/office/officeart/2005/8/layout/hList1"/>
    <dgm:cxn modelId="{AF7BC875-E362-42D7-87EF-34235CA2CA5A}" srcId="{4BF5FC04-857E-47E5-9210-632A4CE84E61}" destId="{C4E5F811-AA8F-4398-859E-25FCB6CD87B7}" srcOrd="2" destOrd="0" parTransId="{02E9EED3-6A13-43C3-9A4C-F8AD19C9E0C7}" sibTransId="{D1E42246-5C2A-4CD5-8C0E-E7CED57AE751}"/>
    <dgm:cxn modelId="{585DF056-6BD4-4642-8906-1AFFFB0405B5}" type="presOf" srcId="{CD05ADC2-676C-493A-B9A5-A30B99462A18}" destId="{FE69C3EF-DB4D-4CFC-89CB-061F5CF22B10}" srcOrd="0" destOrd="1" presId="urn:microsoft.com/office/officeart/2005/8/layout/hList1"/>
    <dgm:cxn modelId="{EC1B1785-3463-4F25-B5E7-9F95BC7A1A46}" srcId="{C4E5F811-AA8F-4398-859E-25FCB6CD87B7}" destId="{9CED48A5-76DB-43B3-BDDA-AA0E47C8EC74}" srcOrd="1" destOrd="0" parTransId="{BE236604-FC9C-4E60-A853-3AA3A30EECF7}" sibTransId="{91705D87-9A9C-44D6-AC67-443A8B9EA991}"/>
    <dgm:cxn modelId="{25313195-ABF5-4C35-A906-B52D5F114164}" srcId="{F13E0CEB-1710-43A7-8CE3-AB9952819536}" destId="{D06EADC9-5E35-4996-8585-765DD1F04EC1}" srcOrd="0" destOrd="0" parTransId="{D2505E5A-1EE9-445C-9430-636F2954FE2E}" sibTransId="{C3056B43-0D0B-4270-8624-8DCDF1CBE385}"/>
    <dgm:cxn modelId="{4C10699E-942C-4138-B766-0FA99B477B3B}" srcId="{3B383E80-19BE-4660-AE30-C7E63BD0A51F}" destId="{CD05ADC2-676C-493A-B9A5-A30B99462A18}" srcOrd="0" destOrd="0" parTransId="{B82BC2E8-43A4-441A-BA30-BC8E1D19C0AA}" sibTransId="{EC022D4F-1B0E-4390-B295-888A02EA013E}"/>
    <dgm:cxn modelId="{77F1FBA6-6D0A-4F6F-9AA0-878D9DD2961C}" type="presOf" srcId="{D06EADC9-5E35-4996-8585-765DD1F04EC1}" destId="{794BA758-00BA-4291-89B4-C80D45FF43FC}" srcOrd="0" destOrd="0" presId="urn:microsoft.com/office/officeart/2005/8/layout/hList1"/>
    <dgm:cxn modelId="{2C589CBA-FE9C-4F3E-99D6-70D830E7FE5D}" type="presOf" srcId="{31D53698-E4EF-42F3-A5BB-63EE0BF5AF86}" destId="{FE69C3EF-DB4D-4CFC-89CB-061F5CF22B10}" srcOrd="0" destOrd="3" presId="urn:microsoft.com/office/officeart/2005/8/layout/hList1"/>
    <dgm:cxn modelId="{5E5828C0-D8A1-494E-AAF4-3FE6E7AF8D2F}" srcId="{4BF5FC04-857E-47E5-9210-632A4CE84E61}" destId="{C35CA2FF-32D1-4D01-883B-47CE7A745F28}" srcOrd="0" destOrd="0" parTransId="{040EAFF2-0A55-408E-8FD0-CB1BC1CE254F}" sibTransId="{24420A65-5AC1-4B5E-A1F9-87418447AD01}"/>
    <dgm:cxn modelId="{0D6203CA-F798-4ED9-B35C-77273AB96509}" type="presOf" srcId="{EA01D779-E64B-45DD-B75E-1DF3CC1E3445}" destId="{794BA758-00BA-4291-89B4-C80D45FF43FC}" srcOrd="0" destOrd="1" presId="urn:microsoft.com/office/officeart/2005/8/layout/hList1"/>
    <dgm:cxn modelId="{72F2E0E0-655B-41E8-92EC-F6308B890A61}" srcId="{3B383E80-19BE-4660-AE30-C7E63BD0A51F}" destId="{032C3AE1-1E12-41CD-AD98-44C2B1CFC1FF}" srcOrd="1" destOrd="0" parTransId="{C1DCCF95-E577-410D-9F9B-FB85D6961408}" sibTransId="{4A8F1A00-D595-423A-9EA1-259CEB6AA0C5}"/>
    <dgm:cxn modelId="{8C5F6CEA-6BEF-47B6-8DE8-D15A7FB7E42F}" srcId="{C4E5F811-AA8F-4398-859E-25FCB6CD87B7}" destId="{A172A7CB-8242-4333-9568-27A3F881B236}" srcOrd="0" destOrd="0" parTransId="{B96AEB9D-1751-426C-803E-DC40A5C763D4}" sibTransId="{79E12EAB-584D-4797-A7AD-623DD0D8F0E9}"/>
    <dgm:cxn modelId="{4AB497F6-91D4-4F12-AC70-5F810D27E176}" type="presOf" srcId="{C35CA2FF-32D1-4D01-883B-47CE7A745F28}" destId="{E468DA4A-08EC-4C50-96C0-FB139A6B22D4}" srcOrd="0" destOrd="0" presId="urn:microsoft.com/office/officeart/2005/8/layout/hList1"/>
    <dgm:cxn modelId="{64661BF9-2D77-40AC-A5DC-F29C45AE795A}" srcId="{3B383E80-19BE-4660-AE30-C7E63BD0A51F}" destId="{31D53698-E4EF-42F3-A5BB-63EE0BF5AF86}" srcOrd="2" destOrd="0" parTransId="{B3215D40-DF89-4DF3-B635-4DE669B05ECB}" sibTransId="{8BCB4820-E54F-4A52-973B-20A6054678FC}"/>
    <dgm:cxn modelId="{80E0FCFA-9679-4645-ACC1-8AF29C9DF79A}" type="presOf" srcId="{5F51A250-8BDF-447D-AF73-6FABCBDDF3C8}" destId="{805F5053-7058-4D90-B096-326A790CCC94}" srcOrd="0" destOrd="3" presId="urn:microsoft.com/office/officeart/2005/8/layout/hList1"/>
    <dgm:cxn modelId="{5C99DD07-2438-473B-95DA-44F88F8763A9}" type="presParOf" srcId="{19D05ED6-B174-45ED-A550-2E4F1B151646}" destId="{5BCB9916-D6E6-41B2-AA3E-27F3AB6AF741}" srcOrd="0" destOrd="0" presId="urn:microsoft.com/office/officeart/2005/8/layout/hList1"/>
    <dgm:cxn modelId="{208C9204-E7A7-46B3-9C6B-7FF7799A1915}" type="presParOf" srcId="{5BCB9916-D6E6-41B2-AA3E-27F3AB6AF741}" destId="{E468DA4A-08EC-4C50-96C0-FB139A6B22D4}" srcOrd="0" destOrd="0" presId="urn:microsoft.com/office/officeart/2005/8/layout/hList1"/>
    <dgm:cxn modelId="{195F8BC4-C7BB-4565-97BA-1235376AE051}" type="presParOf" srcId="{5BCB9916-D6E6-41B2-AA3E-27F3AB6AF741}" destId="{FE69C3EF-DB4D-4CFC-89CB-061F5CF22B10}" srcOrd="1" destOrd="0" presId="urn:microsoft.com/office/officeart/2005/8/layout/hList1"/>
    <dgm:cxn modelId="{C17034C0-DC2D-4A3B-9023-8FC5B41E96D9}" type="presParOf" srcId="{19D05ED6-B174-45ED-A550-2E4F1B151646}" destId="{7C00C6E6-1475-4CA5-B8EA-719FCE5D5E6E}" srcOrd="1" destOrd="0" presId="urn:microsoft.com/office/officeart/2005/8/layout/hList1"/>
    <dgm:cxn modelId="{926FCD12-95B6-4A59-874E-3D7F1D420E9F}" type="presParOf" srcId="{19D05ED6-B174-45ED-A550-2E4F1B151646}" destId="{F134AE20-139E-4660-9782-075E54AFEBC9}" srcOrd="2" destOrd="0" presId="urn:microsoft.com/office/officeart/2005/8/layout/hList1"/>
    <dgm:cxn modelId="{CE174A22-996F-4DDE-8ED6-406865EB4FC4}" type="presParOf" srcId="{F134AE20-139E-4660-9782-075E54AFEBC9}" destId="{DB087548-2F2D-405C-9874-1771A2C900A7}" srcOrd="0" destOrd="0" presId="urn:microsoft.com/office/officeart/2005/8/layout/hList1"/>
    <dgm:cxn modelId="{1324E8E1-55C7-4C50-BDF4-18D48EBEC3AE}" type="presParOf" srcId="{F134AE20-139E-4660-9782-075E54AFEBC9}" destId="{794BA758-00BA-4291-89B4-C80D45FF43FC}" srcOrd="1" destOrd="0" presId="urn:microsoft.com/office/officeart/2005/8/layout/hList1"/>
    <dgm:cxn modelId="{39BC3A8B-F197-4FDD-A038-3372A304585E}" type="presParOf" srcId="{19D05ED6-B174-45ED-A550-2E4F1B151646}" destId="{97AD73C5-5ECC-4F25-98BA-7FDC924A4425}" srcOrd="3" destOrd="0" presId="urn:microsoft.com/office/officeart/2005/8/layout/hList1"/>
    <dgm:cxn modelId="{7A00F14B-239C-4C2F-98E0-FBCAD9790B05}" type="presParOf" srcId="{19D05ED6-B174-45ED-A550-2E4F1B151646}" destId="{A8958157-DCAF-426C-884A-14FC2886901F}" srcOrd="4" destOrd="0" presId="urn:microsoft.com/office/officeart/2005/8/layout/hList1"/>
    <dgm:cxn modelId="{9CD05322-FC78-42A0-B51F-CE36B2251E4E}" type="presParOf" srcId="{A8958157-DCAF-426C-884A-14FC2886901F}" destId="{104A6E41-4F81-4FB1-AF7E-FF37C5849125}" srcOrd="0" destOrd="0" presId="urn:microsoft.com/office/officeart/2005/8/layout/hList1"/>
    <dgm:cxn modelId="{EAA4D693-2069-4F8F-BEBB-4C37A5B4525A}" type="presParOf" srcId="{A8958157-DCAF-426C-884A-14FC2886901F}" destId="{805F5053-7058-4D90-B096-326A790CCC9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A2FC56-F269-4D59-B585-00939BFC0A4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43C10553-897C-4F35-89E7-725118FE036F}">
      <dgm:prSet phldrT="[Text]" custT="1"/>
      <dgm:spPr>
        <a:solidFill>
          <a:srgbClr val="932784"/>
        </a:solidFill>
      </dgm:spPr>
      <dgm:t>
        <a:bodyPr/>
        <a:lstStyle/>
        <a:p>
          <a:r>
            <a:rPr lang="en-GB" sz="2000" dirty="0"/>
            <a:t>Contraceptives that </a:t>
          </a:r>
          <a:r>
            <a:rPr lang="en-GB" sz="2000" dirty="0">
              <a:solidFill>
                <a:srgbClr val="FF3399"/>
              </a:solidFill>
            </a:rPr>
            <a:t>can</a:t>
          </a:r>
          <a:r>
            <a:rPr lang="en-GB" sz="2000" dirty="0"/>
            <a:t> be used straight after birth </a:t>
          </a:r>
        </a:p>
      </dgm:t>
    </dgm:pt>
    <dgm:pt modelId="{BB748388-448B-416E-9EAF-C7E9821246B8}" type="parTrans" cxnId="{7EBB73DA-F820-44E1-AD58-1B9230BE113E}">
      <dgm:prSet/>
      <dgm:spPr/>
      <dgm:t>
        <a:bodyPr/>
        <a:lstStyle/>
        <a:p>
          <a:endParaRPr lang="en-GB"/>
        </a:p>
      </dgm:t>
    </dgm:pt>
    <dgm:pt modelId="{6CE8ED6A-7628-46E9-8D5A-7BA089023F18}" type="sibTrans" cxnId="{7EBB73DA-F820-44E1-AD58-1B9230BE113E}">
      <dgm:prSet/>
      <dgm:spPr/>
      <dgm:t>
        <a:bodyPr/>
        <a:lstStyle/>
        <a:p>
          <a:endParaRPr lang="en-GB"/>
        </a:p>
      </dgm:t>
    </dgm:pt>
    <dgm:pt modelId="{CD972A8E-B18A-44F7-93B4-9964C3BA40F1}">
      <dgm:prSet phldrT="[Text]" custT="1"/>
      <dgm:spPr/>
      <dgm:t>
        <a:bodyPr/>
        <a:lstStyle/>
        <a:p>
          <a:r>
            <a:rPr lang="en-GB" sz="1800" dirty="0">
              <a:solidFill>
                <a:srgbClr val="932784"/>
              </a:solidFill>
            </a:rPr>
            <a:t>The female condoms</a:t>
          </a:r>
        </a:p>
      </dgm:t>
    </dgm:pt>
    <dgm:pt modelId="{BC6EF081-9C69-4AF6-B877-E65B5BC2512B}" type="parTrans" cxnId="{11324771-1B9E-4245-BE2C-A11AB1AF5AA4}">
      <dgm:prSet/>
      <dgm:spPr/>
      <dgm:t>
        <a:bodyPr/>
        <a:lstStyle/>
        <a:p>
          <a:endParaRPr lang="en-GB"/>
        </a:p>
      </dgm:t>
    </dgm:pt>
    <dgm:pt modelId="{E7AB224D-F9C2-4EF4-8391-5DE69190D2FB}" type="sibTrans" cxnId="{11324771-1B9E-4245-BE2C-A11AB1AF5AA4}">
      <dgm:prSet/>
      <dgm:spPr/>
      <dgm:t>
        <a:bodyPr/>
        <a:lstStyle/>
        <a:p>
          <a:endParaRPr lang="en-GB"/>
        </a:p>
      </dgm:t>
    </dgm:pt>
    <dgm:pt modelId="{2AD74239-BBF2-4FD6-BCE9-46729A8DAE04}">
      <dgm:prSet phldrT="[Text]" custT="1"/>
      <dgm:spPr>
        <a:solidFill>
          <a:srgbClr val="932784"/>
        </a:solidFill>
      </dgm:spPr>
      <dgm:t>
        <a:bodyPr/>
        <a:lstStyle/>
        <a:p>
          <a:r>
            <a:rPr lang="en-GB" sz="2000" dirty="0"/>
            <a:t>Contraceptives that </a:t>
          </a:r>
          <a:r>
            <a:rPr lang="en-GB" sz="2000" dirty="0">
              <a:solidFill>
                <a:srgbClr val="FF3399"/>
              </a:solidFill>
            </a:rPr>
            <a:t>cannot</a:t>
          </a:r>
          <a:r>
            <a:rPr lang="en-GB" sz="2000" dirty="0"/>
            <a:t> be used straight after birth </a:t>
          </a:r>
        </a:p>
      </dgm:t>
    </dgm:pt>
    <dgm:pt modelId="{400EAB89-6EC3-4D9A-BDBC-504A095C403F}" type="parTrans" cxnId="{A402A378-B50A-446C-A4A3-C211B62446BA}">
      <dgm:prSet/>
      <dgm:spPr/>
      <dgm:t>
        <a:bodyPr/>
        <a:lstStyle/>
        <a:p>
          <a:endParaRPr lang="en-GB"/>
        </a:p>
      </dgm:t>
    </dgm:pt>
    <dgm:pt modelId="{E9F7D749-87E0-4807-A269-2C2606BF05C9}" type="sibTrans" cxnId="{A402A378-B50A-446C-A4A3-C211B62446BA}">
      <dgm:prSet/>
      <dgm:spPr/>
      <dgm:t>
        <a:bodyPr/>
        <a:lstStyle/>
        <a:p>
          <a:endParaRPr lang="en-GB"/>
        </a:p>
      </dgm:t>
    </dgm:pt>
    <dgm:pt modelId="{B5042A11-9F20-430B-8DB6-A8ABD207C99E}">
      <dgm:prSet phldrT="[Text]" custT="1"/>
      <dgm:spPr/>
      <dgm:t>
        <a:bodyPr/>
        <a:lstStyle/>
        <a:p>
          <a:r>
            <a:rPr lang="en-GB" sz="1800" dirty="0">
              <a:solidFill>
                <a:srgbClr val="932784"/>
              </a:solidFill>
            </a:rPr>
            <a:t>IUD and IUS - can be inserted after Day 28</a:t>
          </a:r>
        </a:p>
      </dgm:t>
    </dgm:pt>
    <dgm:pt modelId="{D4C392ED-9687-4A50-AC50-B3BC08D8599E}" type="parTrans" cxnId="{D37EC109-920D-41B6-8749-A70F988D109E}">
      <dgm:prSet/>
      <dgm:spPr/>
      <dgm:t>
        <a:bodyPr/>
        <a:lstStyle/>
        <a:p>
          <a:endParaRPr lang="en-GB"/>
        </a:p>
      </dgm:t>
    </dgm:pt>
    <dgm:pt modelId="{DDCC6CE9-F283-4978-959A-C58350B8FD1B}" type="sibTrans" cxnId="{D37EC109-920D-41B6-8749-A70F988D109E}">
      <dgm:prSet/>
      <dgm:spPr/>
      <dgm:t>
        <a:bodyPr/>
        <a:lstStyle/>
        <a:p>
          <a:endParaRPr lang="en-GB"/>
        </a:p>
      </dgm:t>
    </dgm:pt>
    <dgm:pt modelId="{409EF967-90CD-47C4-8CD6-101D4613DEAF}">
      <dgm:prSet custT="1"/>
      <dgm:spPr/>
      <dgm:t>
        <a:bodyPr/>
        <a:lstStyle/>
        <a:p>
          <a:r>
            <a:rPr lang="en-GB" sz="1800" dirty="0">
              <a:solidFill>
                <a:srgbClr val="932784"/>
              </a:solidFill>
            </a:rPr>
            <a:t>Can be used if certain criteria is met:</a:t>
          </a:r>
        </a:p>
      </dgm:t>
    </dgm:pt>
    <dgm:pt modelId="{D772C4A5-9EE3-4FF5-99D0-6131B99AFCDA}" type="parTrans" cxnId="{3AA4B0E8-FA97-46D2-8F5D-DF36696874EB}">
      <dgm:prSet/>
      <dgm:spPr/>
      <dgm:t>
        <a:bodyPr/>
        <a:lstStyle/>
        <a:p>
          <a:endParaRPr lang="en-GB"/>
        </a:p>
      </dgm:t>
    </dgm:pt>
    <dgm:pt modelId="{1398EB79-60BB-4F88-916F-28EE36D9C977}" type="sibTrans" cxnId="{3AA4B0E8-FA97-46D2-8F5D-DF36696874EB}">
      <dgm:prSet/>
      <dgm:spPr/>
      <dgm:t>
        <a:bodyPr/>
        <a:lstStyle/>
        <a:p>
          <a:endParaRPr lang="en-GB"/>
        </a:p>
      </dgm:t>
    </dgm:pt>
    <dgm:pt modelId="{998A44F6-1499-4416-98BD-35A2F9C91718}">
      <dgm:prSet phldrT="[Text]" custT="1"/>
      <dgm:spPr/>
      <dgm:t>
        <a:bodyPr/>
        <a:lstStyle/>
        <a:p>
          <a:r>
            <a:rPr lang="en-GB" sz="1800" dirty="0">
              <a:solidFill>
                <a:srgbClr val="932784"/>
              </a:solidFill>
            </a:rPr>
            <a:t>The male condom</a:t>
          </a:r>
        </a:p>
      </dgm:t>
    </dgm:pt>
    <dgm:pt modelId="{90A158AB-4A89-49DC-B656-121E3F449E92}" type="parTrans" cxnId="{AFDAD469-DFEA-433A-93A8-BE3DC4E3478E}">
      <dgm:prSet/>
      <dgm:spPr/>
      <dgm:t>
        <a:bodyPr/>
        <a:lstStyle/>
        <a:p>
          <a:endParaRPr lang="en-GB"/>
        </a:p>
      </dgm:t>
    </dgm:pt>
    <dgm:pt modelId="{91F74BE0-4492-40E5-AF26-46B188F7AF59}" type="sibTrans" cxnId="{AFDAD469-DFEA-433A-93A8-BE3DC4E3478E}">
      <dgm:prSet/>
      <dgm:spPr/>
      <dgm:t>
        <a:bodyPr/>
        <a:lstStyle/>
        <a:p>
          <a:endParaRPr lang="en-GB"/>
        </a:p>
      </dgm:t>
    </dgm:pt>
    <dgm:pt modelId="{3EC64FA9-4E13-4F21-AADA-F8DADD8A7AAF}">
      <dgm:prSet phldrT="[Text]" custT="1"/>
      <dgm:spPr/>
      <dgm:t>
        <a:bodyPr/>
        <a:lstStyle/>
        <a:p>
          <a:r>
            <a:rPr lang="en-GB" sz="1800" dirty="0">
              <a:solidFill>
                <a:srgbClr val="932784"/>
              </a:solidFill>
            </a:rPr>
            <a:t>The contraceptive injection - any time after birth if medically eligible</a:t>
          </a:r>
        </a:p>
      </dgm:t>
    </dgm:pt>
    <dgm:pt modelId="{B7A9E7E8-7C15-48A6-B5DD-088079CF5E86}" type="parTrans" cxnId="{239B81E1-35F8-4CB3-94FB-0A80A45CD13E}">
      <dgm:prSet/>
      <dgm:spPr/>
      <dgm:t>
        <a:bodyPr/>
        <a:lstStyle/>
        <a:p>
          <a:endParaRPr lang="en-GB"/>
        </a:p>
      </dgm:t>
    </dgm:pt>
    <dgm:pt modelId="{EB5335A4-5D3A-4034-A186-0B8E6198F1FB}" type="sibTrans" cxnId="{239B81E1-35F8-4CB3-94FB-0A80A45CD13E}">
      <dgm:prSet/>
      <dgm:spPr/>
      <dgm:t>
        <a:bodyPr/>
        <a:lstStyle/>
        <a:p>
          <a:endParaRPr lang="en-GB"/>
        </a:p>
      </dgm:t>
    </dgm:pt>
    <dgm:pt modelId="{7A8C8944-3304-4DE2-8868-D56A84C03228}">
      <dgm:prSet phldrT="[Text]" custT="1"/>
      <dgm:spPr/>
      <dgm:t>
        <a:bodyPr/>
        <a:lstStyle/>
        <a:p>
          <a:r>
            <a:rPr lang="en-GB" sz="1800" dirty="0">
              <a:solidFill>
                <a:srgbClr val="932784"/>
              </a:solidFill>
            </a:rPr>
            <a:t>Contraceptive implant</a:t>
          </a:r>
        </a:p>
      </dgm:t>
    </dgm:pt>
    <dgm:pt modelId="{E4AF308A-59F9-4C3B-9E7A-76C585B38518}" type="parTrans" cxnId="{7821D4A7-A9CB-4FFA-91B4-F4E92DDCDA30}">
      <dgm:prSet/>
      <dgm:spPr/>
      <dgm:t>
        <a:bodyPr/>
        <a:lstStyle/>
        <a:p>
          <a:endParaRPr lang="en-GB"/>
        </a:p>
      </dgm:t>
    </dgm:pt>
    <dgm:pt modelId="{3552B3F6-D19A-4813-9ED0-2D106D3D247C}" type="sibTrans" cxnId="{7821D4A7-A9CB-4FFA-91B4-F4E92DDCDA30}">
      <dgm:prSet/>
      <dgm:spPr/>
      <dgm:t>
        <a:bodyPr/>
        <a:lstStyle/>
        <a:p>
          <a:endParaRPr lang="en-GB"/>
        </a:p>
      </dgm:t>
    </dgm:pt>
    <dgm:pt modelId="{2F69234C-C211-4B52-A04B-3023A061A5F2}">
      <dgm:prSet phldrT="[Text]" custT="1"/>
      <dgm:spPr/>
      <dgm:t>
        <a:bodyPr/>
        <a:lstStyle/>
        <a:p>
          <a:r>
            <a:rPr lang="en-GB" sz="1800" dirty="0">
              <a:solidFill>
                <a:srgbClr val="932784"/>
              </a:solidFill>
            </a:rPr>
            <a:t>Progestogen-only pill (POP) &amp; is a very safe method for most women</a:t>
          </a:r>
        </a:p>
      </dgm:t>
    </dgm:pt>
    <dgm:pt modelId="{7A664701-2EA1-455C-9F00-0563B4DC0D3F}" type="parTrans" cxnId="{A24BF312-68A5-476C-B903-BA843FE5A716}">
      <dgm:prSet/>
      <dgm:spPr/>
      <dgm:t>
        <a:bodyPr/>
        <a:lstStyle/>
        <a:p>
          <a:endParaRPr lang="en-GB"/>
        </a:p>
      </dgm:t>
    </dgm:pt>
    <dgm:pt modelId="{EB21D61E-5EB1-426D-88E1-EA8AAF679FE7}" type="sibTrans" cxnId="{A24BF312-68A5-476C-B903-BA843FE5A716}">
      <dgm:prSet/>
      <dgm:spPr/>
      <dgm:t>
        <a:bodyPr/>
        <a:lstStyle/>
        <a:p>
          <a:endParaRPr lang="en-GB"/>
        </a:p>
      </dgm:t>
    </dgm:pt>
    <dgm:pt modelId="{32186B2F-7D31-4CBF-A8C6-115A27A69290}">
      <dgm:prSet custT="1"/>
      <dgm:spPr/>
      <dgm:t>
        <a:bodyPr/>
        <a:lstStyle/>
        <a:p>
          <a:r>
            <a:rPr lang="en-GB" sz="1800" dirty="0">
              <a:solidFill>
                <a:srgbClr val="932784"/>
              </a:solidFill>
            </a:rPr>
            <a:t>IUD and IUS can be inserted at the time of C-section or vaginal birth or in the following 48 hours</a:t>
          </a:r>
        </a:p>
      </dgm:t>
    </dgm:pt>
    <dgm:pt modelId="{71959882-0510-433F-91A3-4A2E19E9FE2E}" type="parTrans" cxnId="{BE9830CB-30C8-470D-8F26-0246EC8EC3C4}">
      <dgm:prSet/>
      <dgm:spPr/>
      <dgm:t>
        <a:bodyPr/>
        <a:lstStyle/>
        <a:p>
          <a:endParaRPr lang="en-GB"/>
        </a:p>
      </dgm:t>
    </dgm:pt>
    <dgm:pt modelId="{65ECF2DF-87F5-499C-BE31-73B730822365}" type="sibTrans" cxnId="{BE9830CB-30C8-470D-8F26-0246EC8EC3C4}">
      <dgm:prSet/>
      <dgm:spPr/>
      <dgm:t>
        <a:bodyPr/>
        <a:lstStyle/>
        <a:p>
          <a:endParaRPr lang="en-GB"/>
        </a:p>
      </dgm:t>
    </dgm:pt>
    <dgm:pt modelId="{FD615331-1CD7-4CF2-BC03-3A810461A64F}">
      <dgm:prSet custT="1"/>
      <dgm:spPr/>
      <dgm:t>
        <a:bodyPr/>
        <a:lstStyle/>
        <a:p>
          <a:r>
            <a:rPr lang="en-GB" sz="1800" dirty="0">
              <a:solidFill>
                <a:srgbClr val="932784"/>
              </a:solidFill>
            </a:rPr>
            <a:t>Diaphragm/Cap - can be used from 6 weeks after birth</a:t>
          </a:r>
        </a:p>
      </dgm:t>
    </dgm:pt>
    <dgm:pt modelId="{9CEC2612-880A-4616-8043-863B91CF615E}" type="parTrans" cxnId="{128921B2-8148-4B50-B167-FED324BBF9F8}">
      <dgm:prSet/>
      <dgm:spPr/>
      <dgm:t>
        <a:bodyPr/>
        <a:lstStyle/>
        <a:p>
          <a:endParaRPr lang="en-GB"/>
        </a:p>
      </dgm:t>
    </dgm:pt>
    <dgm:pt modelId="{FF9315D0-A6B8-4A91-BA2A-5458342707E0}" type="sibTrans" cxnId="{128921B2-8148-4B50-B167-FED324BBF9F8}">
      <dgm:prSet/>
      <dgm:spPr/>
      <dgm:t>
        <a:bodyPr/>
        <a:lstStyle/>
        <a:p>
          <a:endParaRPr lang="en-GB"/>
        </a:p>
      </dgm:t>
    </dgm:pt>
    <dgm:pt modelId="{5BB48D7C-37A8-42C4-B599-770AAFA7FE03}">
      <dgm:prSet custT="1"/>
      <dgm:spPr/>
      <dgm:t>
        <a:bodyPr/>
        <a:lstStyle/>
        <a:p>
          <a:r>
            <a:rPr lang="en-GB" sz="1800" dirty="0">
              <a:solidFill>
                <a:srgbClr val="932784"/>
              </a:solidFill>
            </a:rPr>
            <a:t>Combined Hormonal Contraception (CHC) - 3 weeks after birth</a:t>
          </a:r>
        </a:p>
      </dgm:t>
    </dgm:pt>
    <dgm:pt modelId="{B80CEB55-042B-4DD0-953F-4C265FB1EAEC}" type="parTrans" cxnId="{8BEB21E0-8732-4D00-B3B8-158B8AE07806}">
      <dgm:prSet/>
      <dgm:spPr/>
      <dgm:t>
        <a:bodyPr/>
        <a:lstStyle/>
        <a:p>
          <a:endParaRPr lang="en-GB"/>
        </a:p>
      </dgm:t>
    </dgm:pt>
    <dgm:pt modelId="{AE117B5B-7C01-432D-8979-2DBFD6178A9A}" type="sibTrans" cxnId="{8BEB21E0-8732-4D00-B3B8-158B8AE07806}">
      <dgm:prSet/>
      <dgm:spPr/>
      <dgm:t>
        <a:bodyPr/>
        <a:lstStyle/>
        <a:p>
          <a:endParaRPr lang="en-GB"/>
        </a:p>
      </dgm:t>
    </dgm:pt>
    <dgm:pt modelId="{1780417A-5F65-4713-B2BA-CC02BBF7DDD5}">
      <dgm:prSet custT="1"/>
      <dgm:spPr/>
      <dgm:t>
        <a:bodyPr/>
        <a:lstStyle/>
        <a:p>
          <a:r>
            <a:rPr lang="en-GB" sz="1800" dirty="0">
              <a:solidFill>
                <a:srgbClr val="932784"/>
              </a:solidFill>
            </a:rPr>
            <a:t>Delayed until 6 weeks after birth if the woman is:</a:t>
          </a:r>
        </a:p>
      </dgm:t>
    </dgm:pt>
    <dgm:pt modelId="{FECE9136-C176-45E2-805C-0062743FCFB6}" type="parTrans" cxnId="{17B26CFE-6DD3-46C7-968C-8EE0C038397C}">
      <dgm:prSet/>
      <dgm:spPr/>
      <dgm:t>
        <a:bodyPr/>
        <a:lstStyle/>
        <a:p>
          <a:endParaRPr lang="en-GB"/>
        </a:p>
      </dgm:t>
    </dgm:pt>
    <dgm:pt modelId="{6D1B66D7-3DBB-4C7F-BB84-D7C0599502A4}" type="sibTrans" cxnId="{17B26CFE-6DD3-46C7-968C-8EE0C038397C}">
      <dgm:prSet/>
      <dgm:spPr/>
      <dgm:t>
        <a:bodyPr/>
        <a:lstStyle/>
        <a:p>
          <a:endParaRPr lang="en-GB"/>
        </a:p>
      </dgm:t>
    </dgm:pt>
    <dgm:pt modelId="{4C3243B9-54AD-498D-84C3-11FD5F40B27B}">
      <dgm:prSet custT="1"/>
      <dgm:spPr/>
      <dgm:t>
        <a:bodyPr/>
        <a:lstStyle/>
        <a:p>
          <a:r>
            <a:rPr lang="en-GB" sz="1800" dirty="0">
              <a:solidFill>
                <a:srgbClr val="932784"/>
              </a:solidFill>
            </a:rPr>
            <a:t>at increased pregnancy-related VTE risk</a:t>
          </a:r>
        </a:p>
      </dgm:t>
    </dgm:pt>
    <dgm:pt modelId="{EECCC2AE-605C-459D-A912-CB01D3723F66}" type="parTrans" cxnId="{A69CDE98-6FF2-4EB0-A134-543BD1844036}">
      <dgm:prSet/>
      <dgm:spPr/>
      <dgm:t>
        <a:bodyPr/>
        <a:lstStyle/>
        <a:p>
          <a:endParaRPr lang="en-GB"/>
        </a:p>
      </dgm:t>
    </dgm:pt>
    <dgm:pt modelId="{C50EF552-1BD9-43D6-9168-2B8E4D91B1A3}" type="sibTrans" cxnId="{A69CDE98-6FF2-4EB0-A134-543BD1844036}">
      <dgm:prSet/>
      <dgm:spPr/>
      <dgm:t>
        <a:bodyPr/>
        <a:lstStyle/>
        <a:p>
          <a:endParaRPr lang="en-GB"/>
        </a:p>
      </dgm:t>
    </dgm:pt>
    <dgm:pt modelId="{0D61F65B-0B6D-4921-A005-DB5076A80154}">
      <dgm:prSet custT="1"/>
      <dgm:spPr/>
      <dgm:t>
        <a:bodyPr/>
        <a:lstStyle/>
        <a:p>
          <a:r>
            <a:rPr lang="en-GB" sz="1800" dirty="0">
              <a:solidFill>
                <a:srgbClr val="932784"/>
              </a:solidFill>
            </a:rPr>
            <a:t>breastfeeding</a:t>
          </a:r>
        </a:p>
      </dgm:t>
    </dgm:pt>
    <dgm:pt modelId="{231C78BC-5C3D-400C-8E37-9A0E4231080A}" type="parTrans" cxnId="{316BBE86-8112-4BEF-B683-B7B72D47E3DC}">
      <dgm:prSet/>
      <dgm:spPr/>
      <dgm:t>
        <a:bodyPr/>
        <a:lstStyle/>
        <a:p>
          <a:endParaRPr lang="en-GB"/>
        </a:p>
      </dgm:t>
    </dgm:pt>
    <dgm:pt modelId="{0E36A342-A8A4-43E6-AE49-F161495905E6}" type="sibTrans" cxnId="{316BBE86-8112-4BEF-B683-B7B72D47E3DC}">
      <dgm:prSet/>
      <dgm:spPr/>
      <dgm:t>
        <a:bodyPr/>
        <a:lstStyle/>
        <a:p>
          <a:endParaRPr lang="en-GB"/>
        </a:p>
      </dgm:t>
    </dgm:pt>
    <dgm:pt modelId="{71457192-8CD2-4414-BF80-66D95C750A4A}">
      <dgm:prSet custT="1"/>
      <dgm:spPr/>
      <dgm:t>
        <a:bodyPr/>
        <a:lstStyle/>
        <a:p>
          <a:r>
            <a:rPr lang="en-GB" sz="1800" dirty="0">
              <a:solidFill>
                <a:srgbClr val="932784"/>
              </a:solidFill>
            </a:rPr>
            <a:t>The Ring and Patch: </a:t>
          </a:r>
        </a:p>
      </dgm:t>
    </dgm:pt>
    <dgm:pt modelId="{E11CC227-9265-47C8-8A66-AA0F093E0010}" type="parTrans" cxnId="{34BBC9E2-8735-4ECA-B43D-43995D5DD8F9}">
      <dgm:prSet/>
      <dgm:spPr/>
      <dgm:t>
        <a:bodyPr/>
        <a:lstStyle/>
        <a:p>
          <a:endParaRPr lang="en-GB"/>
        </a:p>
      </dgm:t>
    </dgm:pt>
    <dgm:pt modelId="{36C82899-4EA9-4AF9-979A-AC57137DF547}" type="sibTrans" cxnId="{34BBC9E2-8735-4ECA-B43D-43995D5DD8F9}">
      <dgm:prSet/>
      <dgm:spPr/>
      <dgm:t>
        <a:bodyPr/>
        <a:lstStyle/>
        <a:p>
          <a:endParaRPr lang="en-GB"/>
        </a:p>
      </dgm:t>
    </dgm:pt>
    <dgm:pt modelId="{82FD5C95-9DEC-47DD-9574-1B7E99D1E355}">
      <dgm:prSet custT="1"/>
      <dgm:spPr/>
      <dgm:t>
        <a:bodyPr/>
        <a:lstStyle/>
        <a:p>
          <a:r>
            <a:rPr lang="en-GB" sz="1800" dirty="0">
              <a:solidFill>
                <a:srgbClr val="932784"/>
              </a:solidFill>
            </a:rPr>
            <a:t>Breastfeeding women, safe to start 6 weeks after birth</a:t>
          </a:r>
        </a:p>
      </dgm:t>
    </dgm:pt>
    <dgm:pt modelId="{7E7A0B26-C990-4E0F-AD69-EB2FA3828E9B}" type="parTrans" cxnId="{53C05DF0-AA4D-4DC6-8FF7-A7BAB1AB9F24}">
      <dgm:prSet/>
      <dgm:spPr/>
      <dgm:t>
        <a:bodyPr/>
        <a:lstStyle/>
        <a:p>
          <a:endParaRPr lang="en-GB"/>
        </a:p>
      </dgm:t>
    </dgm:pt>
    <dgm:pt modelId="{11111EF1-5EAD-40C1-863E-7FB83E92E6C7}" type="sibTrans" cxnId="{53C05DF0-AA4D-4DC6-8FF7-A7BAB1AB9F24}">
      <dgm:prSet/>
      <dgm:spPr/>
      <dgm:t>
        <a:bodyPr/>
        <a:lstStyle/>
        <a:p>
          <a:endParaRPr lang="en-GB"/>
        </a:p>
      </dgm:t>
    </dgm:pt>
    <dgm:pt modelId="{E17BEF5B-AC6A-4EE1-9989-E20859C432CB}">
      <dgm:prSet custT="1"/>
      <dgm:spPr/>
      <dgm:t>
        <a:bodyPr/>
        <a:lstStyle/>
        <a:p>
          <a:r>
            <a:rPr lang="en-GB" sz="1800" dirty="0">
              <a:solidFill>
                <a:srgbClr val="932784"/>
              </a:solidFill>
            </a:rPr>
            <a:t>Non-breastfeeding women, with no pregnancy-VTE risk factors, can safely start 3 weeks after birth</a:t>
          </a:r>
        </a:p>
      </dgm:t>
    </dgm:pt>
    <dgm:pt modelId="{0C85143B-8D46-470B-BE1E-2E1E675DFC8D}" type="parTrans" cxnId="{967D3AE2-C5B6-432D-B72C-EDB4B5B7074A}">
      <dgm:prSet/>
      <dgm:spPr/>
      <dgm:t>
        <a:bodyPr/>
        <a:lstStyle/>
        <a:p>
          <a:endParaRPr lang="en-GB"/>
        </a:p>
      </dgm:t>
    </dgm:pt>
    <dgm:pt modelId="{27B4F93A-0BB1-4019-9FF9-06DA67426A2E}" type="sibTrans" cxnId="{967D3AE2-C5B6-432D-B72C-EDB4B5B7074A}">
      <dgm:prSet/>
      <dgm:spPr/>
      <dgm:t>
        <a:bodyPr/>
        <a:lstStyle/>
        <a:p>
          <a:endParaRPr lang="en-GB"/>
        </a:p>
      </dgm:t>
    </dgm:pt>
    <dgm:pt modelId="{DBC60DB5-0F98-42F4-9EB7-64F20625E98B}">
      <dgm:prSet custT="1"/>
      <dgm:spPr/>
      <dgm:t>
        <a:bodyPr/>
        <a:lstStyle/>
        <a:p>
          <a:r>
            <a:rPr lang="en-GB" sz="1800" dirty="0">
              <a:solidFill>
                <a:srgbClr val="932784"/>
              </a:solidFill>
            </a:rPr>
            <a:t>Non-breastfeeding women, with pregnancy-related VTE risk factors, should wait until 6 weeks after birth</a:t>
          </a:r>
        </a:p>
      </dgm:t>
    </dgm:pt>
    <dgm:pt modelId="{516FA910-EFF3-4E73-9D91-198154C0E092}" type="parTrans" cxnId="{33E14963-DB98-44B5-BBFD-EF36AF261AB2}">
      <dgm:prSet/>
      <dgm:spPr/>
      <dgm:t>
        <a:bodyPr/>
        <a:lstStyle/>
        <a:p>
          <a:endParaRPr lang="en-GB"/>
        </a:p>
      </dgm:t>
    </dgm:pt>
    <dgm:pt modelId="{BB2284F7-583E-4F3F-A81A-F407F9534583}" type="sibTrans" cxnId="{33E14963-DB98-44B5-BBFD-EF36AF261AB2}">
      <dgm:prSet/>
      <dgm:spPr/>
      <dgm:t>
        <a:bodyPr/>
        <a:lstStyle/>
        <a:p>
          <a:endParaRPr lang="en-GB"/>
        </a:p>
      </dgm:t>
    </dgm:pt>
    <dgm:pt modelId="{6AAA612B-E17A-4494-9B78-5D4AEC9654F0}" type="pres">
      <dgm:prSet presAssocID="{78A2FC56-F269-4D59-B585-00939BFC0A4C}" presName="Name0" presStyleCnt="0">
        <dgm:presLayoutVars>
          <dgm:dir/>
          <dgm:animLvl val="lvl"/>
          <dgm:resizeHandles val="exact"/>
        </dgm:presLayoutVars>
      </dgm:prSet>
      <dgm:spPr/>
    </dgm:pt>
    <dgm:pt modelId="{7A300501-7FA9-4207-B527-F02F27666EE2}" type="pres">
      <dgm:prSet presAssocID="{43C10553-897C-4F35-89E7-725118FE036F}" presName="composite" presStyleCnt="0"/>
      <dgm:spPr/>
    </dgm:pt>
    <dgm:pt modelId="{978E88E2-26CE-4F43-9E7A-79772B6972A9}" type="pres">
      <dgm:prSet presAssocID="{43C10553-897C-4F35-89E7-725118FE036F}" presName="parTx" presStyleLbl="alignNode1" presStyleIdx="0" presStyleCnt="2" custScaleX="100132" custScaleY="100721">
        <dgm:presLayoutVars>
          <dgm:chMax val="0"/>
          <dgm:chPref val="0"/>
          <dgm:bulletEnabled val="1"/>
        </dgm:presLayoutVars>
      </dgm:prSet>
      <dgm:spPr/>
    </dgm:pt>
    <dgm:pt modelId="{2A5F2566-07E3-4BB2-96BC-B82432853D03}" type="pres">
      <dgm:prSet presAssocID="{43C10553-897C-4F35-89E7-725118FE036F}" presName="desTx" presStyleLbl="alignAccFollowNode1" presStyleIdx="0" presStyleCnt="2" custScaleY="99322" custLinFactNeighborX="391" custLinFactNeighborY="-600">
        <dgm:presLayoutVars>
          <dgm:bulletEnabled val="1"/>
        </dgm:presLayoutVars>
      </dgm:prSet>
      <dgm:spPr/>
    </dgm:pt>
    <dgm:pt modelId="{AA19B2D4-E4DE-4021-B362-7BEFD689D2C6}" type="pres">
      <dgm:prSet presAssocID="{6CE8ED6A-7628-46E9-8D5A-7BA089023F18}" presName="space" presStyleCnt="0"/>
      <dgm:spPr/>
    </dgm:pt>
    <dgm:pt modelId="{63F436CD-6396-42D3-A5D3-CE5B0F01F761}" type="pres">
      <dgm:prSet presAssocID="{2AD74239-BBF2-4FD6-BCE9-46729A8DAE04}" presName="composite" presStyleCnt="0"/>
      <dgm:spPr/>
    </dgm:pt>
    <dgm:pt modelId="{55E53A2D-9ADA-4D6F-95EF-F7B334F765A9}" type="pres">
      <dgm:prSet presAssocID="{2AD74239-BBF2-4FD6-BCE9-46729A8DAE04}" presName="parTx" presStyleLbl="alignNode1" presStyleIdx="1" presStyleCnt="2" custScaleX="115052">
        <dgm:presLayoutVars>
          <dgm:chMax val="0"/>
          <dgm:chPref val="0"/>
          <dgm:bulletEnabled val="1"/>
        </dgm:presLayoutVars>
      </dgm:prSet>
      <dgm:spPr/>
    </dgm:pt>
    <dgm:pt modelId="{182B4F5A-03BA-40A0-8E9F-9CA35F9CAFC8}" type="pres">
      <dgm:prSet presAssocID="{2AD74239-BBF2-4FD6-BCE9-46729A8DAE04}" presName="desTx" presStyleLbl="alignAccFollowNode1" presStyleIdx="1" presStyleCnt="2" custScaleX="114667">
        <dgm:presLayoutVars>
          <dgm:bulletEnabled val="1"/>
        </dgm:presLayoutVars>
      </dgm:prSet>
      <dgm:spPr/>
    </dgm:pt>
  </dgm:ptLst>
  <dgm:cxnLst>
    <dgm:cxn modelId="{80DC5D05-96EB-4B05-95AB-B80C9A4FB007}" type="presOf" srcId="{CD972A8E-B18A-44F7-93B4-9964C3BA40F1}" destId="{2A5F2566-07E3-4BB2-96BC-B82432853D03}" srcOrd="0" destOrd="0" presId="urn:microsoft.com/office/officeart/2005/8/layout/hList1"/>
    <dgm:cxn modelId="{D37EC109-920D-41B6-8749-A70F988D109E}" srcId="{2AD74239-BBF2-4FD6-BCE9-46729A8DAE04}" destId="{B5042A11-9F20-430B-8DB6-A8ABD207C99E}" srcOrd="0" destOrd="0" parTransId="{D4C392ED-9687-4A50-AC50-B3BC08D8599E}" sibTransId="{DDCC6CE9-F283-4978-959A-C58350B8FD1B}"/>
    <dgm:cxn modelId="{A24BF312-68A5-476C-B903-BA843FE5A716}" srcId="{43C10553-897C-4F35-89E7-725118FE036F}" destId="{2F69234C-C211-4B52-A04B-3023A061A5F2}" srcOrd="4" destOrd="0" parTransId="{7A664701-2EA1-455C-9F00-0563B4DC0D3F}" sibTransId="{EB21D61E-5EB1-426D-88E1-EA8AAF679FE7}"/>
    <dgm:cxn modelId="{D493A414-D12E-467A-93D4-081DC5692050}" type="presOf" srcId="{7A8C8944-3304-4DE2-8868-D56A84C03228}" destId="{2A5F2566-07E3-4BB2-96BC-B82432853D03}" srcOrd="0" destOrd="3" presId="urn:microsoft.com/office/officeart/2005/8/layout/hList1"/>
    <dgm:cxn modelId="{536F362C-AD89-4467-9D5D-2268B5A9BC1F}" type="presOf" srcId="{5BB48D7C-37A8-42C4-B599-770AAFA7FE03}" destId="{182B4F5A-03BA-40A0-8E9F-9CA35F9CAFC8}" srcOrd="0" destOrd="2" presId="urn:microsoft.com/office/officeart/2005/8/layout/hList1"/>
    <dgm:cxn modelId="{54717E31-66FC-4CB9-87FC-574F850AF025}" type="presOf" srcId="{71457192-8CD2-4414-BF80-66D95C750A4A}" destId="{182B4F5A-03BA-40A0-8E9F-9CA35F9CAFC8}" srcOrd="0" destOrd="6" presId="urn:microsoft.com/office/officeart/2005/8/layout/hList1"/>
    <dgm:cxn modelId="{34B0D461-38BA-4E09-855B-5CD17DD557B8}" type="presOf" srcId="{82FD5C95-9DEC-47DD-9574-1B7E99D1E355}" destId="{182B4F5A-03BA-40A0-8E9F-9CA35F9CAFC8}" srcOrd="0" destOrd="7" presId="urn:microsoft.com/office/officeart/2005/8/layout/hList1"/>
    <dgm:cxn modelId="{33E14963-DB98-44B5-BBFD-EF36AF261AB2}" srcId="{71457192-8CD2-4414-BF80-66D95C750A4A}" destId="{DBC60DB5-0F98-42F4-9EB7-64F20625E98B}" srcOrd="2" destOrd="0" parTransId="{516FA910-EFF3-4E73-9D91-198154C0E092}" sibTransId="{BB2284F7-583E-4F3F-A81A-F407F9534583}"/>
    <dgm:cxn modelId="{AFDAD469-DFEA-433A-93A8-BE3DC4E3478E}" srcId="{43C10553-897C-4F35-89E7-725118FE036F}" destId="{998A44F6-1499-4416-98BD-35A2F9C91718}" srcOrd="1" destOrd="0" parTransId="{90A158AB-4A89-49DC-B656-121E3F449E92}" sibTransId="{91F74BE0-4492-40E5-AF26-46B188F7AF59}"/>
    <dgm:cxn modelId="{602CE749-203C-4457-BA77-146C037EBA4B}" type="presOf" srcId="{3EC64FA9-4E13-4F21-AADA-F8DADD8A7AAF}" destId="{2A5F2566-07E3-4BB2-96BC-B82432853D03}" srcOrd="0" destOrd="2" presId="urn:microsoft.com/office/officeart/2005/8/layout/hList1"/>
    <dgm:cxn modelId="{6B985850-69F7-4971-94A5-51B387231C04}" type="presOf" srcId="{DBC60DB5-0F98-42F4-9EB7-64F20625E98B}" destId="{182B4F5A-03BA-40A0-8E9F-9CA35F9CAFC8}" srcOrd="0" destOrd="9" presId="urn:microsoft.com/office/officeart/2005/8/layout/hList1"/>
    <dgm:cxn modelId="{11324771-1B9E-4245-BE2C-A11AB1AF5AA4}" srcId="{43C10553-897C-4F35-89E7-725118FE036F}" destId="{CD972A8E-B18A-44F7-93B4-9964C3BA40F1}" srcOrd="0" destOrd="0" parTransId="{BC6EF081-9C69-4AF6-B877-E65B5BC2512B}" sibTransId="{E7AB224D-F9C2-4EF4-8391-5DE69190D2FB}"/>
    <dgm:cxn modelId="{B8BC2855-8D24-4C92-A444-07A1715E8A83}" type="presOf" srcId="{4C3243B9-54AD-498D-84C3-11FD5F40B27B}" destId="{182B4F5A-03BA-40A0-8E9F-9CA35F9CAFC8}" srcOrd="0" destOrd="4" presId="urn:microsoft.com/office/officeart/2005/8/layout/hList1"/>
    <dgm:cxn modelId="{A402A378-B50A-446C-A4A3-C211B62446BA}" srcId="{78A2FC56-F269-4D59-B585-00939BFC0A4C}" destId="{2AD74239-BBF2-4FD6-BCE9-46729A8DAE04}" srcOrd="1" destOrd="0" parTransId="{400EAB89-6EC3-4D9A-BDBC-504A095C403F}" sibTransId="{E9F7D749-87E0-4807-A269-2C2606BF05C9}"/>
    <dgm:cxn modelId="{E641727E-8548-4F61-B5FA-58F8CE94687F}" type="presOf" srcId="{998A44F6-1499-4416-98BD-35A2F9C91718}" destId="{2A5F2566-07E3-4BB2-96BC-B82432853D03}" srcOrd="0" destOrd="1" presId="urn:microsoft.com/office/officeart/2005/8/layout/hList1"/>
    <dgm:cxn modelId="{4B248E7E-66A3-47F3-A096-33BF5DC62D5F}" type="presOf" srcId="{2AD74239-BBF2-4FD6-BCE9-46729A8DAE04}" destId="{55E53A2D-9ADA-4D6F-95EF-F7B334F765A9}" srcOrd="0" destOrd="0" presId="urn:microsoft.com/office/officeart/2005/8/layout/hList1"/>
    <dgm:cxn modelId="{F1F2607F-822C-4F16-9370-104BFC2A2ABA}" type="presOf" srcId="{1780417A-5F65-4713-B2BA-CC02BBF7DDD5}" destId="{182B4F5A-03BA-40A0-8E9F-9CA35F9CAFC8}" srcOrd="0" destOrd="3" presId="urn:microsoft.com/office/officeart/2005/8/layout/hList1"/>
    <dgm:cxn modelId="{CA64CC82-0303-45C6-9A74-1F77E590B30F}" type="presOf" srcId="{43C10553-897C-4F35-89E7-725118FE036F}" destId="{978E88E2-26CE-4F43-9E7A-79772B6972A9}" srcOrd="0" destOrd="0" presId="urn:microsoft.com/office/officeart/2005/8/layout/hList1"/>
    <dgm:cxn modelId="{316BBE86-8112-4BEF-B683-B7B72D47E3DC}" srcId="{1780417A-5F65-4713-B2BA-CC02BBF7DDD5}" destId="{0D61F65B-0B6D-4921-A005-DB5076A80154}" srcOrd="1" destOrd="0" parTransId="{231C78BC-5C3D-400C-8E37-9A0E4231080A}" sibTransId="{0E36A342-A8A4-43E6-AE49-F161495905E6}"/>
    <dgm:cxn modelId="{6ACF758A-1A32-4B49-B98C-6AD9023D1B90}" type="presOf" srcId="{E17BEF5B-AC6A-4EE1-9989-E20859C432CB}" destId="{182B4F5A-03BA-40A0-8E9F-9CA35F9CAFC8}" srcOrd="0" destOrd="8" presId="urn:microsoft.com/office/officeart/2005/8/layout/hList1"/>
    <dgm:cxn modelId="{98320D8F-ED16-4270-A199-B3EB99A6BB5E}" type="presOf" srcId="{409EF967-90CD-47C4-8CD6-101D4613DEAF}" destId="{2A5F2566-07E3-4BB2-96BC-B82432853D03}" srcOrd="0" destOrd="5" presId="urn:microsoft.com/office/officeart/2005/8/layout/hList1"/>
    <dgm:cxn modelId="{73733D93-83B4-45C7-9042-B86AA68B596E}" type="presOf" srcId="{78A2FC56-F269-4D59-B585-00939BFC0A4C}" destId="{6AAA612B-E17A-4494-9B78-5D4AEC9654F0}" srcOrd="0" destOrd="0" presId="urn:microsoft.com/office/officeart/2005/8/layout/hList1"/>
    <dgm:cxn modelId="{A69CDE98-6FF2-4EB0-A134-543BD1844036}" srcId="{1780417A-5F65-4713-B2BA-CC02BBF7DDD5}" destId="{4C3243B9-54AD-498D-84C3-11FD5F40B27B}" srcOrd="0" destOrd="0" parTransId="{EECCC2AE-605C-459D-A912-CB01D3723F66}" sibTransId="{C50EF552-1BD9-43D6-9168-2B8E4D91B1A3}"/>
    <dgm:cxn modelId="{7821D4A7-A9CB-4FFA-91B4-F4E92DDCDA30}" srcId="{43C10553-897C-4F35-89E7-725118FE036F}" destId="{7A8C8944-3304-4DE2-8868-D56A84C03228}" srcOrd="3" destOrd="0" parTransId="{E4AF308A-59F9-4C3B-9E7A-76C585B38518}" sibTransId="{3552B3F6-D19A-4813-9ED0-2D106D3D247C}"/>
    <dgm:cxn modelId="{E5D1C3AE-DF80-481A-91FD-8FE8AEB78CBB}" type="presOf" srcId="{FD615331-1CD7-4CF2-BC03-3A810461A64F}" destId="{182B4F5A-03BA-40A0-8E9F-9CA35F9CAFC8}" srcOrd="0" destOrd="1" presId="urn:microsoft.com/office/officeart/2005/8/layout/hList1"/>
    <dgm:cxn modelId="{128921B2-8148-4B50-B167-FED324BBF9F8}" srcId="{2AD74239-BBF2-4FD6-BCE9-46729A8DAE04}" destId="{FD615331-1CD7-4CF2-BC03-3A810461A64F}" srcOrd="1" destOrd="0" parTransId="{9CEC2612-880A-4616-8043-863B91CF615E}" sibTransId="{FF9315D0-A6B8-4A91-BA2A-5458342707E0}"/>
    <dgm:cxn modelId="{134C93B3-0A79-4D15-BBAE-5E1594D7C84D}" type="presOf" srcId="{32186B2F-7D31-4CBF-A8C6-115A27A69290}" destId="{2A5F2566-07E3-4BB2-96BC-B82432853D03}" srcOrd="0" destOrd="6" presId="urn:microsoft.com/office/officeart/2005/8/layout/hList1"/>
    <dgm:cxn modelId="{16E439C7-A114-41D4-850B-059ED5CFCD24}" type="presOf" srcId="{0D61F65B-0B6D-4921-A005-DB5076A80154}" destId="{182B4F5A-03BA-40A0-8E9F-9CA35F9CAFC8}" srcOrd="0" destOrd="5" presId="urn:microsoft.com/office/officeart/2005/8/layout/hList1"/>
    <dgm:cxn modelId="{B9FC4AC8-8225-4A10-B896-B15480F80ABE}" type="presOf" srcId="{2F69234C-C211-4B52-A04B-3023A061A5F2}" destId="{2A5F2566-07E3-4BB2-96BC-B82432853D03}" srcOrd="0" destOrd="4" presId="urn:microsoft.com/office/officeart/2005/8/layout/hList1"/>
    <dgm:cxn modelId="{BE9830CB-30C8-470D-8F26-0246EC8EC3C4}" srcId="{409EF967-90CD-47C4-8CD6-101D4613DEAF}" destId="{32186B2F-7D31-4CBF-A8C6-115A27A69290}" srcOrd="0" destOrd="0" parTransId="{71959882-0510-433F-91A3-4A2E19E9FE2E}" sibTransId="{65ECF2DF-87F5-499C-BE31-73B730822365}"/>
    <dgm:cxn modelId="{7EBB73DA-F820-44E1-AD58-1B9230BE113E}" srcId="{78A2FC56-F269-4D59-B585-00939BFC0A4C}" destId="{43C10553-897C-4F35-89E7-725118FE036F}" srcOrd="0" destOrd="0" parTransId="{BB748388-448B-416E-9EAF-C7E9821246B8}" sibTransId="{6CE8ED6A-7628-46E9-8D5A-7BA089023F18}"/>
    <dgm:cxn modelId="{8BEB21E0-8732-4D00-B3B8-158B8AE07806}" srcId="{2AD74239-BBF2-4FD6-BCE9-46729A8DAE04}" destId="{5BB48D7C-37A8-42C4-B599-770AAFA7FE03}" srcOrd="2" destOrd="0" parTransId="{B80CEB55-042B-4DD0-953F-4C265FB1EAEC}" sibTransId="{AE117B5B-7C01-432D-8979-2DBFD6178A9A}"/>
    <dgm:cxn modelId="{239B81E1-35F8-4CB3-94FB-0A80A45CD13E}" srcId="{43C10553-897C-4F35-89E7-725118FE036F}" destId="{3EC64FA9-4E13-4F21-AADA-F8DADD8A7AAF}" srcOrd="2" destOrd="0" parTransId="{B7A9E7E8-7C15-48A6-B5DD-088079CF5E86}" sibTransId="{EB5335A4-5D3A-4034-A186-0B8E6198F1FB}"/>
    <dgm:cxn modelId="{967D3AE2-C5B6-432D-B72C-EDB4B5B7074A}" srcId="{71457192-8CD2-4414-BF80-66D95C750A4A}" destId="{E17BEF5B-AC6A-4EE1-9989-E20859C432CB}" srcOrd="1" destOrd="0" parTransId="{0C85143B-8D46-470B-BE1E-2E1E675DFC8D}" sibTransId="{27B4F93A-0BB1-4019-9FF9-06DA67426A2E}"/>
    <dgm:cxn modelId="{34BBC9E2-8735-4ECA-B43D-43995D5DD8F9}" srcId="{2AD74239-BBF2-4FD6-BCE9-46729A8DAE04}" destId="{71457192-8CD2-4414-BF80-66D95C750A4A}" srcOrd="3" destOrd="0" parTransId="{E11CC227-9265-47C8-8A66-AA0F093E0010}" sibTransId="{36C82899-4EA9-4AF9-979A-AC57137DF547}"/>
    <dgm:cxn modelId="{3AA4B0E8-FA97-46D2-8F5D-DF36696874EB}" srcId="{43C10553-897C-4F35-89E7-725118FE036F}" destId="{409EF967-90CD-47C4-8CD6-101D4613DEAF}" srcOrd="5" destOrd="0" parTransId="{D772C4A5-9EE3-4FF5-99D0-6131B99AFCDA}" sibTransId="{1398EB79-60BB-4F88-916F-28EE36D9C977}"/>
    <dgm:cxn modelId="{F5C8CBE8-C41D-46E1-B408-63B18A11C2BF}" type="presOf" srcId="{B5042A11-9F20-430B-8DB6-A8ABD207C99E}" destId="{182B4F5A-03BA-40A0-8E9F-9CA35F9CAFC8}" srcOrd="0" destOrd="0" presId="urn:microsoft.com/office/officeart/2005/8/layout/hList1"/>
    <dgm:cxn modelId="{53C05DF0-AA4D-4DC6-8FF7-A7BAB1AB9F24}" srcId="{71457192-8CD2-4414-BF80-66D95C750A4A}" destId="{82FD5C95-9DEC-47DD-9574-1B7E99D1E355}" srcOrd="0" destOrd="0" parTransId="{7E7A0B26-C990-4E0F-AD69-EB2FA3828E9B}" sibTransId="{11111EF1-5EAD-40C1-863E-7FB83E92E6C7}"/>
    <dgm:cxn modelId="{17B26CFE-6DD3-46C7-968C-8EE0C038397C}" srcId="{5BB48D7C-37A8-42C4-B599-770AAFA7FE03}" destId="{1780417A-5F65-4713-B2BA-CC02BBF7DDD5}" srcOrd="0" destOrd="0" parTransId="{FECE9136-C176-45E2-805C-0062743FCFB6}" sibTransId="{6D1B66D7-3DBB-4C7F-BB84-D7C0599502A4}"/>
    <dgm:cxn modelId="{95497484-C439-44C0-B01C-0398F14C28BF}" type="presParOf" srcId="{6AAA612B-E17A-4494-9B78-5D4AEC9654F0}" destId="{7A300501-7FA9-4207-B527-F02F27666EE2}" srcOrd="0" destOrd="0" presId="urn:microsoft.com/office/officeart/2005/8/layout/hList1"/>
    <dgm:cxn modelId="{D5BF4A0C-1F98-4466-95F6-104878D481CC}" type="presParOf" srcId="{7A300501-7FA9-4207-B527-F02F27666EE2}" destId="{978E88E2-26CE-4F43-9E7A-79772B6972A9}" srcOrd="0" destOrd="0" presId="urn:microsoft.com/office/officeart/2005/8/layout/hList1"/>
    <dgm:cxn modelId="{81507238-5E09-42E9-A7DD-07EC1B3D1C7B}" type="presParOf" srcId="{7A300501-7FA9-4207-B527-F02F27666EE2}" destId="{2A5F2566-07E3-4BB2-96BC-B82432853D03}" srcOrd="1" destOrd="0" presId="urn:microsoft.com/office/officeart/2005/8/layout/hList1"/>
    <dgm:cxn modelId="{21426604-9F1F-44D3-BA4A-65301611BE38}" type="presParOf" srcId="{6AAA612B-E17A-4494-9B78-5D4AEC9654F0}" destId="{AA19B2D4-E4DE-4021-B362-7BEFD689D2C6}" srcOrd="1" destOrd="0" presId="urn:microsoft.com/office/officeart/2005/8/layout/hList1"/>
    <dgm:cxn modelId="{CB50D5FC-3DE2-4C91-BD7A-435F62FE4493}" type="presParOf" srcId="{6AAA612B-E17A-4494-9B78-5D4AEC9654F0}" destId="{63F436CD-6396-42D3-A5D3-CE5B0F01F761}" srcOrd="2" destOrd="0" presId="urn:microsoft.com/office/officeart/2005/8/layout/hList1"/>
    <dgm:cxn modelId="{74DFFFC2-CF66-4F23-B893-EA97FC0636CC}" type="presParOf" srcId="{63F436CD-6396-42D3-A5D3-CE5B0F01F761}" destId="{55E53A2D-9ADA-4D6F-95EF-F7B334F765A9}" srcOrd="0" destOrd="0" presId="urn:microsoft.com/office/officeart/2005/8/layout/hList1"/>
    <dgm:cxn modelId="{77F384E1-0C96-4CE6-9DA7-9CE848683D28}" type="presParOf" srcId="{63F436CD-6396-42D3-A5D3-CE5B0F01F761}" destId="{182B4F5A-03BA-40A0-8E9F-9CA35F9CAFC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DE980A-55BD-4B59-82E3-AE8234C46C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52FE0FDB-CD69-4D84-930A-58FA6EF2A947}">
      <dgm:prSet custT="1"/>
      <dgm:spPr>
        <a:solidFill>
          <a:srgbClr val="932784"/>
        </a:solidFill>
      </dgm:spPr>
      <dgm:t>
        <a:bodyPr/>
        <a:lstStyle/>
        <a:p>
          <a:r>
            <a:rPr lang="en-GB" sz="2000" b="1" dirty="0"/>
            <a:t>Aged 16-19-yrs report not using any contraception at the first time of having sex</a:t>
          </a:r>
        </a:p>
      </dgm:t>
    </dgm:pt>
    <dgm:pt modelId="{F16E5887-E62C-46B3-950D-C7E40150ADAB}" type="sibTrans" cxnId="{FA5A2CE2-C6E1-4BFC-90E8-E0FB6BC9C8E5}">
      <dgm:prSet/>
      <dgm:spPr/>
      <dgm:t>
        <a:bodyPr/>
        <a:lstStyle/>
        <a:p>
          <a:endParaRPr lang="en-GB"/>
        </a:p>
      </dgm:t>
    </dgm:pt>
    <dgm:pt modelId="{077FED0A-D4A7-4B3B-9C2D-84E23F1244D7}" type="parTrans" cxnId="{FA5A2CE2-C6E1-4BFC-90E8-E0FB6BC9C8E5}">
      <dgm:prSet/>
      <dgm:spPr/>
      <dgm:t>
        <a:bodyPr/>
        <a:lstStyle/>
        <a:p>
          <a:endParaRPr lang="en-GB"/>
        </a:p>
      </dgm:t>
    </dgm:pt>
    <dgm:pt modelId="{CE92EAFC-E272-4264-8665-5DE4DD3304D0}">
      <dgm:prSet custT="1"/>
      <dgm:spPr/>
      <dgm:t>
        <a:bodyPr/>
        <a:lstStyle/>
        <a:p>
          <a:pPr marL="228600" marR="0" lvl="1" indent="0" defTabSz="889000" eaLnBrk="1" fontAlgn="auto" latinLnBrk="0" hangingPunct="1">
            <a:lnSpc>
              <a:spcPct val="90000"/>
            </a:lnSpc>
            <a:spcBef>
              <a:spcPct val="0"/>
            </a:spcBef>
            <a:spcAft>
              <a:spcPct val="15000"/>
            </a:spcAft>
            <a:buClrTx/>
            <a:buSzTx/>
            <a:buFont typeface="Arial" panose="020B0604020202020204" pitchFamily="34" charset="0"/>
            <a:buBlip>
              <a:blip xmlns:r="http://schemas.openxmlformats.org/officeDocument/2006/relationships" r:embed="rId1"/>
            </a:buBlip>
            <a:tabLst/>
            <a:defRPr/>
          </a:pPr>
          <a:r>
            <a:rPr lang="en-GB" sz="1800" b="0">
              <a:solidFill>
                <a:srgbClr val="932784"/>
              </a:solidFill>
            </a:rPr>
            <a:t>7% of men</a:t>
          </a:r>
          <a:endParaRPr lang="en-GB" sz="2000" dirty="0">
            <a:solidFill>
              <a:srgbClr val="932784"/>
            </a:solidFill>
          </a:endParaRPr>
        </a:p>
      </dgm:t>
    </dgm:pt>
    <dgm:pt modelId="{89105972-AC53-4B02-8E2F-A9A47F959C01}" type="parTrans" cxnId="{3D9D1575-41D1-41F5-801C-1E4A7A3473E2}">
      <dgm:prSet/>
      <dgm:spPr/>
      <dgm:t>
        <a:bodyPr/>
        <a:lstStyle/>
        <a:p>
          <a:endParaRPr lang="en-GB"/>
        </a:p>
      </dgm:t>
    </dgm:pt>
    <dgm:pt modelId="{469C0D98-80FB-4495-81A1-38AECF4A18E4}" type="sibTrans" cxnId="{3D9D1575-41D1-41F5-801C-1E4A7A3473E2}">
      <dgm:prSet/>
      <dgm:spPr/>
      <dgm:t>
        <a:bodyPr/>
        <a:lstStyle/>
        <a:p>
          <a:endParaRPr lang="en-GB"/>
        </a:p>
      </dgm:t>
    </dgm:pt>
    <dgm:pt modelId="{BDB81330-B5C4-4567-AE83-F72C97739BB2}">
      <dgm:prSet custT="1"/>
      <dgm:spPr>
        <a:solidFill>
          <a:srgbClr val="932784"/>
        </a:solidFill>
      </dgm:spPr>
      <dgm:t>
        <a:bodyPr/>
        <a:lstStyle/>
        <a:p>
          <a:pPr marL="0" lvl="0" defTabSz="1200150">
            <a:lnSpc>
              <a:spcPct val="90000"/>
            </a:lnSpc>
            <a:spcBef>
              <a:spcPct val="0"/>
            </a:spcBef>
            <a:spcAft>
              <a:spcPct val="35000"/>
            </a:spcAft>
            <a:buNone/>
          </a:pPr>
          <a:r>
            <a:rPr lang="en-GB" sz="2000" b="1" dirty="0"/>
            <a:t>Other considerations</a:t>
          </a:r>
        </a:p>
      </dgm:t>
    </dgm:pt>
    <dgm:pt modelId="{FC1C0CDD-F345-4951-A956-7AC20E0F7220}" type="parTrans" cxnId="{62D1141B-C748-443E-B387-8EA84BF07707}">
      <dgm:prSet/>
      <dgm:spPr/>
      <dgm:t>
        <a:bodyPr/>
        <a:lstStyle/>
        <a:p>
          <a:endParaRPr lang="en-GB"/>
        </a:p>
      </dgm:t>
    </dgm:pt>
    <dgm:pt modelId="{07229BE6-4644-49F3-B8AE-1ED71509DBC1}" type="sibTrans" cxnId="{62D1141B-C748-443E-B387-8EA84BF07707}">
      <dgm:prSet/>
      <dgm:spPr/>
      <dgm:t>
        <a:bodyPr/>
        <a:lstStyle/>
        <a:p>
          <a:endParaRPr lang="en-GB"/>
        </a:p>
      </dgm:t>
    </dgm:pt>
    <dgm:pt modelId="{18BC4D0C-8017-4A3F-AA0E-E08084FAA4E8}">
      <dgm:prSet custT="1"/>
      <dgm:spPr/>
      <dgm:t>
        <a:bodyPr/>
        <a:lstStyle/>
        <a:p>
          <a:pPr marL="0" lvl="0" indent="0" defTabSz="914400">
            <a:lnSpc>
              <a:spcPct val="100000"/>
            </a:lnSpc>
            <a:spcBef>
              <a:spcPts val="0"/>
            </a:spcBef>
            <a:spcAft>
              <a:spcPts val="0"/>
            </a:spcAft>
            <a:buClrTx/>
            <a:buSzTx/>
            <a:buFont typeface="Arial" panose="020B0604020202020204" pitchFamily="34" charset="0"/>
            <a:buBlip>
              <a:blip xmlns:r="http://schemas.openxmlformats.org/officeDocument/2006/relationships" r:embed="rId1"/>
            </a:buBlip>
          </a:pPr>
          <a:r>
            <a:rPr lang="en-GB" sz="1800" b="0" dirty="0">
              <a:solidFill>
                <a:srgbClr val="932784"/>
              </a:solidFill>
            </a:rPr>
            <a:t>Sex before 16 is associated with higher levels of regret</a:t>
          </a:r>
        </a:p>
      </dgm:t>
    </dgm:pt>
    <dgm:pt modelId="{12C17785-B2BB-459D-8BC1-941C958983BD}" type="parTrans" cxnId="{5B60FFEC-0142-4702-96F9-FFE373699B9B}">
      <dgm:prSet/>
      <dgm:spPr/>
      <dgm:t>
        <a:bodyPr/>
        <a:lstStyle/>
        <a:p>
          <a:endParaRPr lang="en-GB"/>
        </a:p>
      </dgm:t>
    </dgm:pt>
    <dgm:pt modelId="{63852C4E-E384-4DFA-9BD0-1221B12F3FA1}" type="sibTrans" cxnId="{5B60FFEC-0142-4702-96F9-FFE373699B9B}">
      <dgm:prSet/>
      <dgm:spPr/>
      <dgm:t>
        <a:bodyPr/>
        <a:lstStyle/>
        <a:p>
          <a:endParaRPr lang="en-GB"/>
        </a:p>
      </dgm:t>
    </dgm:pt>
    <dgm:pt modelId="{AAAFE694-45A0-4D6D-AB05-41D8BB43CB98}">
      <dgm:prSet custT="1"/>
      <dgm:spPr/>
      <dgm:t>
        <a:bodyPr/>
        <a:lstStyle/>
        <a:p>
          <a:pPr marL="228600" marR="0" lvl="1" indent="0" defTabSz="889000" eaLnBrk="1" fontAlgn="auto" latinLnBrk="0" hangingPunct="1">
            <a:lnSpc>
              <a:spcPct val="90000"/>
            </a:lnSpc>
            <a:spcBef>
              <a:spcPct val="0"/>
            </a:spcBef>
            <a:spcAft>
              <a:spcPct val="15000"/>
            </a:spcAft>
            <a:buClrTx/>
            <a:buSzTx/>
            <a:buFont typeface="Arial" panose="020B0604020202020204" pitchFamily="34" charset="0"/>
            <a:buBlip>
              <a:blip xmlns:r="http://schemas.openxmlformats.org/officeDocument/2006/relationships" r:embed="rId1"/>
            </a:buBlip>
            <a:tabLst/>
            <a:defRPr/>
          </a:pPr>
          <a:r>
            <a:rPr lang="en-GB" sz="1800" b="0" dirty="0">
              <a:solidFill>
                <a:srgbClr val="932784"/>
              </a:solidFill>
            </a:rPr>
            <a:t>10% of women</a:t>
          </a:r>
        </a:p>
        <a:p>
          <a:pPr marL="228600" marR="0" lvl="1" indent="0" defTabSz="889000" eaLnBrk="1" fontAlgn="auto" latinLnBrk="0" hangingPunct="1">
            <a:lnSpc>
              <a:spcPct val="90000"/>
            </a:lnSpc>
            <a:spcBef>
              <a:spcPct val="0"/>
            </a:spcBef>
            <a:spcAft>
              <a:spcPct val="15000"/>
            </a:spcAft>
            <a:buClrTx/>
            <a:buSzTx/>
            <a:buFont typeface="Arial" panose="020B0604020202020204" pitchFamily="34" charset="0"/>
            <a:buBlip>
              <a:blip xmlns:r="http://schemas.openxmlformats.org/officeDocument/2006/relationships" r:embed="rId1"/>
            </a:buBlip>
            <a:tabLst/>
            <a:defRPr/>
          </a:pPr>
          <a:r>
            <a:rPr lang="en-GB" sz="1800" b="0" dirty="0">
              <a:solidFill>
                <a:srgbClr val="932784"/>
              </a:solidFill>
            </a:rPr>
            <a:t>32% of black African men</a:t>
          </a:r>
          <a:endParaRPr lang="en-GB" sz="2000" dirty="0">
            <a:solidFill>
              <a:srgbClr val="932784"/>
            </a:solidFill>
          </a:endParaRPr>
        </a:p>
      </dgm:t>
    </dgm:pt>
    <dgm:pt modelId="{500976AA-FA5A-419A-B7C8-DDCC0EFFD5C9}" type="parTrans" cxnId="{A466CB92-61DA-4B3B-ADD8-F08E58E37531}">
      <dgm:prSet/>
      <dgm:spPr/>
      <dgm:t>
        <a:bodyPr/>
        <a:lstStyle/>
        <a:p>
          <a:endParaRPr lang="en-GB"/>
        </a:p>
      </dgm:t>
    </dgm:pt>
    <dgm:pt modelId="{F1AC26A2-6326-4B2A-9E70-F36E38D4210C}" type="sibTrans" cxnId="{A466CB92-61DA-4B3B-ADD8-F08E58E37531}">
      <dgm:prSet/>
      <dgm:spPr/>
      <dgm:t>
        <a:bodyPr/>
        <a:lstStyle/>
        <a:p>
          <a:endParaRPr lang="en-GB"/>
        </a:p>
      </dgm:t>
    </dgm:pt>
    <dgm:pt modelId="{DFF0CDE0-CC2E-4B05-B1B2-7A72977F8C6B}">
      <dgm:prSet custT="1"/>
      <dgm:spPr/>
      <dgm:t>
        <a:bodyPr/>
        <a:lstStyle/>
        <a:p>
          <a:pPr marL="228600" marR="0" lvl="1" indent="0" defTabSz="889000" eaLnBrk="1" fontAlgn="auto" latinLnBrk="0" hangingPunct="1">
            <a:lnSpc>
              <a:spcPct val="90000"/>
            </a:lnSpc>
            <a:spcBef>
              <a:spcPct val="0"/>
            </a:spcBef>
            <a:spcAft>
              <a:spcPct val="15000"/>
            </a:spcAft>
            <a:buClrTx/>
            <a:buSzTx/>
            <a:buFont typeface="Arial" panose="020B0604020202020204" pitchFamily="34" charset="0"/>
            <a:buBlip>
              <a:blip xmlns:r="http://schemas.openxmlformats.org/officeDocument/2006/relationships" r:embed="rId1"/>
            </a:buBlip>
            <a:tabLst/>
            <a:defRPr/>
          </a:pPr>
          <a:r>
            <a:rPr lang="en-GB" sz="1800" b="0" dirty="0">
              <a:solidFill>
                <a:srgbClr val="932784"/>
              </a:solidFill>
            </a:rPr>
            <a:t>25% of black African women</a:t>
          </a:r>
          <a:endParaRPr lang="en-GB" sz="2000" dirty="0">
            <a:solidFill>
              <a:srgbClr val="932784"/>
            </a:solidFill>
          </a:endParaRPr>
        </a:p>
      </dgm:t>
    </dgm:pt>
    <dgm:pt modelId="{41AD5AA4-D99D-4DDE-9ABE-C0561A30C93E}" type="parTrans" cxnId="{8FDA4BE9-7733-4AA4-A17C-44A6D69657F0}">
      <dgm:prSet/>
      <dgm:spPr/>
      <dgm:t>
        <a:bodyPr/>
        <a:lstStyle/>
        <a:p>
          <a:endParaRPr lang="en-GB"/>
        </a:p>
      </dgm:t>
    </dgm:pt>
    <dgm:pt modelId="{F9052923-DBB6-45B6-9628-548CA5EEA84C}" type="sibTrans" cxnId="{8FDA4BE9-7733-4AA4-A17C-44A6D69657F0}">
      <dgm:prSet/>
      <dgm:spPr/>
      <dgm:t>
        <a:bodyPr/>
        <a:lstStyle/>
        <a:p>
          <a:endParaRPr lang="en-GB"/>
        </a:p>
      </dgm:t>
    </dgm:pt>
    <dgm:pt modelId="{4F373B29-0DF2-476E-BF49-24EE5AEB8A52}">
      <dgm:prSet custT="1"/>
      <dgm:spPr/>
      <dgm:t>
        <a:bodyPr/>
        <a:lstStyle/>
        <a:p>
          <a:pPr marL="228600" marR="0" lvl="1" indent="0" defTabSz="889000" eaLnBrk="1" fontAlgn="auto" latinLnBrk="0" hangingPunct="1">
            <a:lnSpc>
              <a:spcPct val="90000"/>
            </a:lnSpc>
            <a:spcBef>
              <a:spcPct val="0"/>
            </a:spcBef>
            <a:spcAft>
              <a:spcPct val="15000"/>
            </a:spcAft>
            <a:buClrTx/>
            <a:buSzTx/>
            <a:buFont typeface="Arial" panose="020B0604020202020204" pitchFamily="34" charset="0"/>
            <a:buBlip>
              <a:blip xmlns:r="http://schemas.openxmlformats.org/officeDocument/2006/relationships" r:embed="rId1"/>
            </a:buBlip>
            <a:tabLst/>
            <a:defRPr/>
          </a:pPr>
          <a:r>
            <a:rPr lang="en-GB" sz="1800" b="0" dirty="0">
              <a:solidFill>
                <a:srgbClr val="932784"/>
              </a:solidFill>
            </a:rPr>
            <a:t>25% of Asian women</a:t>
          </a:r>
          <a:endParaRPr lang="en-GB" sz="1800" dirty="0">
            <a:solidFill>
              <a:srgbClr val="932784"/>
            </a:solidFill>
          </a:endParaRPr>
        </a:p>
        <a:p>
          <a:pPr marL="228600" marR="0" lvl="1" indent="0" defTabSz="889000" eaLnBrk="1" fontAlgn="auto" latinLnBrk="0" hangingPunct="1">
            <a:lnSpc>
              <a:spcPct val="90000"/>
            </a:lnSpc>
            <a:spcBef>
              <a:spcPct val="0"/>
            </a:spcBef>
            <a:spcAft>
              <a:spcPct val="15000"/>
            </a:spcAft>
            <a:buClrTx/>
            <a:buSzTx/>
            <a:buFont typeface="Arial" panose="020B0604020202020204" pitchFamily="34" charset="0"/>
            <a:buBlip>
              <a:blip xmlns:r="http://schemas.openxmlformats.org/officeDocument/2006/relationships" r:embed="rId1"/>
            </a:buBlip>
            <a:tabLst/>
            <a:defRPr/>
          </a:pPr>
          <a:r>
            <a:rPr lang="en-GB" sz="1800" dirty="0">
              <a:solidFill>
                <a:srgbClr val="932784"/>
              </a:solidFill>
            </a:rPr>
            <a:t>23% of black Caribbean men</a:t>
          </a:r>
          <a:endParaRPr lang="en-GB" sz="2000" dirty="0">
            <a:solidFill>
              <a:srgbClr val="932784"/>
            </a:solidFill>
          </a:endParaRPr>
        </a:p>
      </dgm:t>
    </dgm:pt>
    <dgm:pt modelId="{B0D447F8-E7CF-42D8-82DC-0A40793A249D}" type="parTrans" cxnId="{BF299E9B-310D-45A0-9C2E-2D3574133A47}">
      <dgm:prSet/>
      <dgm:spPr/>
      <dgm:t>
        <a:bodyPr/>
        <a:lstStyle/>
        <a:p>
          <a:endParaRPr lang="en-GB"/>
        </a:p>
      </dgm:t>
    </dgm:pt>
    <dgm:pt modelId="{A893AC1A-13F7-47B9-B740-1298943C6ECA}" type="sibTrans" cxnId="{BF299E9B-310D-45A0-9C2E-2D3574133A47}">
      <dgm:prSet/>
      <dgm:spPr/>
      <dgm:t>
        <a:bodyPr/>
        <a:lstStyle/>
        <a:p>
          <a:endParaRPr lang="en-GB"/>
        </a:p>
      </dgm:t>
    </dgm:pt>
    <dgm:pt modelId="{7C117584-1916-4F6A-8125-625320C03434}">
      <dgm:prSe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Blip>
              <a:blip xmlns:r="http://schemas.openxmlformats.org/officeDocument/2006/relationships" r:embed="rId1"/>
            </a:buBlip>
            <a:tabLst/>
            <a:defRPr/>
          </a:pPr>
          <a:r>
            <a:rPr lang="en-GB" sz="1800" dirty="0">
              <a:solidFill>
                <a:srgbClr val="932784"/>
              </a:solidFill>
            </a:rPr>
            <a:t>Between ¼ and 1/3 of under-16s have had sex</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Blip>
              <a:blip xmlns:r="http://schemas.openxmlformats.org/officeDocument/2006/relationships" r:embed="rId1"/>
            </a:buBlip>
            <a:tabLst/>
            <a:defRPr/>
          </a:pPr>
          <a:r>
            <a:rPr lang="en-GB" sz="1800" dirty="0">
              <a:solidFill>
                <a:srgbClr val="932784"/>
              </a:solidFill>
            </a:rPr>
            <a:t>60% of boys and 47% of girls who leave school with no qualifications have had sex</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Blip>
              <a:blip xmlns:r="http://schemas.openxmlformats.org/officeDocument/2006/relationships" r:embed="rId1"/>
            </a:buBlip>
            <a:tabLst/>
            <a:defRPr/>
          </a:pPr>
          <a:r>
            <a:rPr lang="en-GB" sz="1800" dirty="0">
              <a:solidFill>
                <a:srgbClr val="932784"/>
              </a:solidFill>
            </a:rPr>
            <a:t>Lesbian/bisexual women are at increased risk of unplanned pregnancy</a:t>
          </a:r>
        </a:p>
      </dgm:t>
    </dgm:pt>
    <dgm:pt modelId="{2EE27C35-ABBB-4F10-BBBF-E546460EC593}" type="parTrans" cxnId="{76722936-9D34-4186-BA5F-FCF78CAF76D1}">
      <dgm:prSet/>
      <dgm:spPr/>
      <dgm:t>
        <a:bodyPr/>
        <a:lstStyle/>
        <a:p>
          <a:endParaRPr lang="en-GB"/>
        </a:p>
      </dgm:t>
    </dgm:pt>
    <dgm:pt modelId="{C348D08B-684E-4627-B143-552705B0EDEA}" type="sibTrans" cxnId="{76722936-9D34-4186-BA5F-FCF78CAF76D1}">
      <dgm:prSet/>
      <dgm:spPr/>
      <dgm:t>
        <a:bodyPr/>
        <a:lstStyle/>
        <a:p>
          <a:endParaRPr lang="en-GB"/>
        </a:p>
      </dgm:t>
    </dgm:pt>
    <dgm:pt modelId="{E1A769BE-88D4-4291-9AEB-ECF032B96B6B}">
      <dgm:prSet custT="1"/>
      <dgm:spPr>
        <a:solidFill>
          <a:srgbClr val="932784"/>
        </a:solidFill>
      </dgm:spPr>
      <dgm:t>
        <a:bodyPr/>
        <a:lstStyle/>
        <a:p>
          <a:pPr marL="0" lvl="0" indent="0" defTabSz="914400">
            <a:lnSpc>
              <a:spcPct val="100000"/>
            </a:lnSpc>
            <a:spcBef>
              <a:spcPts val="0"/>
            </a:spcBef>
            <a:spcAft>
              <a:spcPts val="0"/>
            </a:spcAft>
            <a:buClrTx/>
            <a:buSzTx/>
            <a:buFont typeface="Arial" panose="020B0604020202020204" pitchFamily="34" charset="0"/>
            <a:buNone/>
          </a:pPr>
          <a:r>
            <a:rPr lang="en-GB" sz="2000" b="1" dirty="0"/>
            <a:t>Abortion rates</a:t>
          </a:r>
        </a:p>
      </dgm:t>
    </dgm:pt>
    <dgm:pt modelId="{D281EFD8-0797-48B6-B72B-24EB3C86BDE4}" type="parTrans" cxnId="{11876F8E-30D3-4BD4-937D-C05480356F43}">
      <dgm:prSet/>
      <dgm:spPr/>
      <dgm:t>
        <a:bodyPr/>
        <a:lstStyle/>
        <a:p>
          <a:endParaRPr lang="en-GB"/>
        </a:p>
      </dgm:t>
    </dgm:pt>
    <dgm:pt modelId="{2193590D-573A-418C-A67F-8AE263192163}" type="sibTrans" cxnId="{11876F8E-30D3-4BD4-937D-C05480356F43}">
      <dgm:prSet/>
      <dgm:spPr/>
      <dgm:t>
        <a:bodyPr/>
        <a:lstStyle/>
        <a:p>
          <a:endParaRPr lang="en-GB"/>
        </a:p>
      </dgm:t>
    </dgm:pt>
    <dgm:pt modelId="{F8B7D8B6-5862-4953-A220-07565AA43208}">
      <dgm:prSe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Blip>
              <a:blip xmlns:r="http://schemas.openxmlformats.org/officeDocument/2006/relationships" r:embed="rId1"/>
            </a:buBlip>
            <a:tabLst/>
            <a:defRPr/>
          </a:pPr>
          <a:r>
            <a:rPr lang="en-GB" sz="1800" b="0" dirty="0">
              <a:solidFill>
                <a:srgbClr val="932784"/>
              </a:solidFill>
            </a:rPr>
            <a:t>Highest abortion rate was for those aged 19–21, at 33 per 1000 pregnancies</a:t>
          </a:r>
          <a:endParaRPr lang="en-GB" sz="2000" b="0" dirty="0">
            <a:solidFill>
              <a:srgbClr val="932784"/>
            </a:solidFill>
          </a:endParaRPr>
        </a:p>
        <a:p>
          <a:pPr marL="0" lvl="0" indent="0" defTabSz="914400">
            <a:lnSpc>
              <a:spcPct val="100000"/>
            </a:lnSpc>
            <a:spcBef>
              <a:spcPts val="0"/>
            </a:spcBef>
            <a:spcAft>
              <a:spcPts val="0"/>
            </a:spcAft>
            <a:buClrTx/>
            <a:buSzTx/>
            <a:buFont typeface="Arial" panose="020B0604020202020204" pitchFamily="34" charset="0"/>
            <a:buBlip>
              <a:blip xmlns:r="http://schemas.openxmlformats.org/officeDocument/2006/relationships" r:embed="rId1"/>
            </a:buBlip>
          </a:pPr>
          <a:r>
            <a:rPr lang="en-GB" sz="1800" b="0" dirty="0">
              <a:solidFill>
                <a:srgbClr val="932784"/>
              </a:solidFill>
            </a:rPr>
            <a:t>Under 16s was 4 per 1000 </a:t>
          </a:r>
          <a:endParaRPr lang="en-GB" sz="2000" b="0" dirty="0">
            <a:solidFill>
              <a:srgbClr val="932784"/>
            </a:solidFill>
          </a:endParaRPr>
        </a:p>
      </dgm:t>
    </dgm:pt>
    <dgm:pt modelId="{8445B55A-C1F1-48DB-9284-52F135F36C9F}" type="parTrans" cxnId="{E07C787D-D2B2-4235-8F29-E4B50671D836}">
      <dgm:prSet/>
      <dgm:spPr/>
      <dgm:t>
        <a:bodyPr/>
        <a:lstStyle/>
        <a:p>
          <a:endParaRPr lang="en-GB"/>
        </a:p>
      </dgm:t>
    </dgm:pt>
    <dgm:pt modelId="{7AF88801-5F59-4179-9AE8-7B52F9F428B2}" type="sibTrans" cxnId="{E07C787D-D2B2-4235-8F29-E4B50671D836}">
      <dgm:prSet/>
      <dgm:spPr/>
      <dgm:t>
        <a:bodyPr/>
        <a:lstStyle/>
        <a:p>
          <a:endParaRPr lang="en-GB"/>
        </a:p>
      </dgm:t>
    </dgm:pt>
    <dgm:pt modelId="{5D0892A3-4F7C-4F63-AAC1-CC9B36234B9E}">
      <dgm:prSet custT="1"/>
      <dgm:spPr/>
      <dgm:t>
        <a:bodyPr/>
        <a:lstStyle/>
        <a:p>
          <a:pPr marL="0" lvl="0" indent="0" defTabSz="914400">
            <a:lnSpc>
              <a:spcPct val="100000"/>
            </a:lnSpc>
            <a:spcBef>
              <a:spcPts val="0"/>
            </a:spcBef>
            <a:spcAft>
              <a:spcPts val="0"/>
            </a:spcAft>
            <a:buClrTx/>
            <a:buSzTx/>
            <a:buFont typeface="Arial" panose="020B0604020202020204" pitchFamily="34" charset="0"/>
            <a:buBlip>
              <a:blip xmlns:r="http://schemas.openxmlformats.org/officeDocument/2006/relationships" r:embed="rId1"/>
            </a:buBlip>
          </a:pPr>
          <a:r>
            <a:rPr lang="en-GB" sz="1800" b="0" dirty="0">
              <a:solidFill>
                <a:srgbClr val="932784"/>
              </a:solidFill>
            </a:rPr>
            <a:t>Under 18s was 17.6 per 1000</a:t>
          </a:r>
        </a:p>
      </dgm:t>
    </dgm:pt>
    <dgm:pt modelId="{1027B5D8-6590-48B0-A2A1-4A031E623B63}" type="parTrans" cxnId="{E7C2619E-9CBE-47C6-9A7D-1576A83C5F40}">
      <dgm:prSet/>
      <dgm:spPr/>
      <dgm:t>
        <a:bodyPr/>
        <a:lstStyle/>
        <a:p>
          <a:endParaRPr lang="en-GB"/>
        </a:p>
      </dgm:t>
    </dgm:pt>
    <dgm:pt modelId="{EAE2CE1D-60DD-4BC8-A411-D975F42D3ADA}" type="sibTrans" cxnId="{E7C2619E-9CBE-47C6-9A7D-1576A83C5F40}">
      <dgm:prSet/>
      <dgm:spPr/>
      <dgm:t>
        <a:bodyPr/>
        <a:lstStyle/>
        <a:p>
          <a:endParaRPr lang="en-GB"/>
        </a:p>
      </dgm:t>
    </dgm:pt>
    <dgm:pt modelId="{311AAE58-A6C8-4C26-BE6F-8E33C69BFEB7}">
      <dgm:prSet custT="1"/>
      <dgm:spPr/>
      <dgm:t>
        <a:bodyPr/>
        <a:lstStyle/>
        <a:p>
          <a:pPr marL="0" lvl="0" indent="0" defTabSz="914400">
            <a:lnSpc>
              <a:spcPct val="100000"/>
            </a:lnSpc>
            <a:spcBef>
              <a:spcPts val="0"/>
            </a:spcBef>
            <a:spcAft>
              <a:spcPts val="0"/>
            </a:spcAft>
            <a:buClrTx/>
            <a:buSzTx/>
            <a:buFont typeface="Arial" panose="020B0604020202020204" pitchFamily="34" charset="0"/>
            <a:buBlip>
              <a:blip xmlns:r="http://schemas.openxmlformats.org/officeDocument/2006/relationships" r:embed="rId1"/>
            </a:buBlip>
          </a:pPr>
          <a:r>
            <a:rPr lang="en-GB" sz="1800" b="0" dirty="0">
              <a:solidFill>
                <a:srgbClr val="932784"/>
              </a:solidFill>
            </a:rPr>
            <a:t>Repeat abortions accounted for 25% of all under 25s</a:t>
          </a:r>
        </a:p>
      </dgm:t>
    </dgm:pt>
    <dgm:pt modelId="{9B8D8FB9-6D3A-4229-8556-FAAD4FF4AE5F}" type="parTrans" cxnId="{72C63348-CEC5-400C-B7C7-E756D23AAECE}">
      <dgm:prSet/>
      <dgm:spPr/>
      <dgm:t>
        <a:bodyPr/>
        <a:lstStyle/>
        <a:p>
          <a:endParaRPr lang="en-GB"/>
        </a:p>
      </dgm:t>
    </dgm:pt>
    <dgm:pt modelId="{2A531EA4-772B-4377-9B77-918012FACFEF}" type="sibTrans" cxnId="{72C63348-CEC5-400C-B7C7-E756D23AAECE}">
      <dgm:prSet/>
      <dgm:spPr/>
      <dgm:t>
        <a:bodyPr/>
        <a:lstStyle/>
        <a:p>
          <a:endParaRPr lang="en-GB"/>
        </a:p>
      </dgm:t>
    </dgm:pt>
    <dgm:pt modelId="{8F6DD346-C52C-4148-AA38-F9A16A6AF4FD}" type="pres">
      <dgm:prSet presAssocID="{5ADE980A-55BD-4B59-82E3-AE8234C46CE9}" presName="Name0" presStyleCnt="0">
        <dgm:presLayoutVars>
          <dgm:dir/>
          <dgm:animLvl val="lvl"/>
          <dgm:resizeHandles val="exact"/>
        </dgm:presLayoutVars>
      </dgm:prSet>
      <dgm:spPr/>
    </dgm:pt>
    <dgm:pt modelId="{214224E7-ACD3-45E4-83A2-27D577C0A28E}" type="pres">
      <dgm:prSet presAssocID="{52FE0FDB-CD69-4D84-930A-58FA6EF2A947}" presName="linNode" presStyleCnt="0"/>
      <dgm:spPr/>
    </dgm:pt>
    <dgm:pt modelId="{2BDCB156-0DF9-4EFE-824D-6EA6A9DCA4C4}" type="pres">
      <dgm:prSet presAssocID="{52FE0FDB-CD69-4D84-930A-58FA6EF2A947}" presName="parentText" presStyleLbl="node1" presStyleIdx="0" presStyleCnt="3" custScaleY="27232">
        <dgm:presLayoutVars>
          <dgm:chMax val="1"/>
          <dgm:bulletEnabled val="1"/>
        </dgm:presLayoutVars>
      </dgm:prSet>
      <dgm:spPr/>
    </dgm:pt>
    <dgm:pt modelId="{80B7311E-4CF0-49E0-A799-8BDFB4E5AC49}" type="pres">
      <dgm:prSet presAssocID="{52FE0FDB-CD69-4D84-930A-58FA6EF2A947}" presName="descendantText" presStyleLbl="alignAccFollowNode1" presStyleIdx="0" presStyleCnt="3" custScaleY="44260">
        <dgm:presLayoutVars>
          <dgm:bulletEnabled val="1"/>
        </dgm:presLayoutVars>
      </dgm:prSet>
      <dgm:spPr/>
    </dgm:pt>
    <dgm:pt modelId="{A365AE65-7ECE-4BFF-AD1E-F3BF596B9CB8}" type="pres">
      <dgm:prSet presAssocID="{F16E5887-E62C-46B3-950D-C7E40150ADAB}" presName="sp" presStyleCnt="0"/>
      <dgm:spPr/>
    </dgm:pt>
    <dgm:pt modelId="{1B68234D-520C-40B8-9562-8EABC5D3809D}" type="pres">
      <dgm:prSet presAssocID="{BDB81330-B5C4-4567-AE83-F72C97739BB2}" presName="linNode" presStyleCnt="0"/>
      <dgm:spPr/>
    </dgm:pt>
    <dgm:pt modelId="{6E9A9B42-93C3-4B5A-9202-699857325E96}" type="pres">
      <dgm:prSet presAssocID="{BDB81330-B5C4-4567-AE83-F72C97739BB2}" presName="parentText" presStyleLbl="node1" presStyleIdx="1" presStyleCnt="3" custScaleY="25371">
        <dgm:presLayoutVars>
          <dgm:chMax val="1"/>
          <dgm:bulletEnabled val="1"/>
        </dgm:presLayoutVars>
      </dgm:prSet>
      <dgm:spPr/>
    </dgm:pt>
    <dgm:pt modelId="{7E9BD930-330E-4F00-9E14-08A76E25643A}" type="pres">
      <dgm:prSet presAssocID="{BDB81330-B5C4-4567-AE83-F72C97739BB2}" presName="descendantText" presStyleLbl="alignAccFollowNode1" presStyleIdx="1" presStyleCnt="3" custScaleY="43034">
        <dgm:presLayoutVars>
          <dgm:bulletEnabled val="1"/>
        </dgm:presLayoutVars>
      </dgm:prSet>
      <dgm:spPr/>
    </dgm:pt>
    <dgm:pt modelId="{0070A07C-26E2-4727-BF4D-DF126B269F67}" type="pres">
      <dgm:prSet presAssocID="{07229BE6-4644-49F3-B8AE-1ED71509DBC1}" presName="sp" presStyleCnt="0"/>
      <dgm:spPr/>
    </dgm:pt>
    <dgm:pt modelId="{EA9CCDA8-87C5-4775-8F97-9357F537CBA0}" type="pres">
      <dgm:prSet presAssocID="{E1A769BE-88D4-4291-9AEB-ECF032B96B6B}" presName="linNode" presStyleCnt="0"/>
      <dgm:spPr/>
    </dgm:pt>
    <dgm:pt modelId="{0B39EEBA-F29B-41DF-B5A9-ACCF2EFFED5E}" type="pres">
      <dgm:prSet presAssocID="{E1A769BE-88D4-4291-9AEB-ECF032B96B6B}" presName="parentText" presStyleLbl="node1" presStyleIdx="2" presStyleCnt="3" custScaleY="29572">
        <dgm:presLayoutVars>
          <dgm:chMax val="1"/>
          <dgm:bulletEnabled val="1"/>
        </dgm:presLayoutVars>
      </dgm:prSet>
      <dgm:spPr/>
    </dgm:pt>
    <dgm:pt modelId="{84E53821-C8DD-4AE9-AE37-C34680FDA973}" type="pres">
      <dgm:prSet presAssocID="{E1A769BE-88D4-4291-9AEB-ECF032B96B6B}" presName="descendantText" presStyleLbl="alignAccFollowNode1" presStyleIdx="2" presStyleCnt="3" custScaleY="38392">
        <dgm:presLayoutVars>
          <dgm:bulletEnabled val="1"/>
        </dgm:presLayoutVars>
      </dgm:prSet>
      <dgm:spPr/>
    </dgm:pt>
  </dgm:ptLst>
  <dgm:cxnLst>
    <dgm:cxn modelId="{07EE950D-E111-4FDF-A68D-9A95A2AA559E}" type="presOf" srcId="{18BC4D0C-8017-4A3F-AA0E-E08084FAA4E8}" destId="{7E9BD930-330E-4F00-9E14-08A76E25643A}" srcOrd="0" destOrd="1" presId="urn:microsoft.com/office/officeart/2005/8/layout/vList5"/>
    <dgm:cxn modelId="{C7EE481A-3CBA-490B-8E12-DB1317EB9715}" type="presOf" srcId="{CE92EAFC-E272-4264-8665-5DE4DD3304D0}" destId="{80B7311E-4CF0-49E0-A799-8BDFB4E5AC49}" srcOrd="0" destOrd="0" presId="urn:microsoft.com/office/officeart/2005/8/layout/vList5"/>
    <dgm:cxn modelId="{62D1141B-C748-443E-B387-8EA84BF07707}" srcId="{5ADE980A-55BD-4B59-82E3-AE8234C46CE9}" destId="{BDB81330-B5C4-4567-AE83-F72C97739BB2}" srcOrd="1" destOrd="0" parTransId="{FC1C0CDD-F345-4951-A956-7AC20E0F7220}" sibTransId="{07229BE6-4644-49F3-B8AE-1ED71509DBC1}"/>
    <dgm:cxn modelId="{2CB3372C-B643-477B-9AAA-C205198D8C80}" type="presOf" srcId="{4F373B29-0DF2-476E-BF49-24EE5AEB8A52}" destId="{80B7311E-4CF0-49E0-A799-8BDFB4E5AC49}" srcOrd="0" destOrd="3" presId="urn:microsoft.com/office/officeart/2005/8/layout/vList5"/>
    <dgm:cxn modelId="{76722936-9D34-4186-BA5F-FCF78CAF76D1}" srcId="{BDB81330-B5C4-4567-AE83-F72C97739BB2}" destId="{7C117584-1916-4F6A-8125-625320C03434}" srcOrd="0" destOrd="0" parTransId="{2EE27C35-ABBB-4F10-BBBF-E546460EC593}" sibTransId="{C348D08B-684E-4627-B143-552705B0EDEA}"/>
    <dgm:cxn modelId="{789DA03A-DE69-46DC-A92F-325EE75D0ED1}" type="presOf" srcId="{311AAE58-A6C8-4C26-BE6F-8E33C69BFEB7}" destId="{84E53821-C8DD-4AE9-AE37-C34680FDA973}" srcOrd="0" destOrd="2" presId="urn:microsoft.com/office/officeart/2005/8/layout/vList5"/>
    <dgm:cxn modelId="{72C63348-CEC5-400C-B7C7-E756D23AAECE}" srcId="{E1A769BE-88D4-4291-9AEB-ECF032B96B6B}" destId="{311AAE58-A6C8-4C26-BE6F-8E33C69BFEB7}" srcOrd="2" destOrd="0" parTransId="{9B8D8FB9-6D3A-4229-8556-FAAD4FF4AE5F}" sibTransId="{2A531EA4-772B-4377-9B77-918012FACFEF}"/>
    <dgm:cxn modelId="{C35AC56B-0AE4-4339-A2C9-B4EEFA5303FB}" type="presOf" srcId="{F8B7D8B6-5862-4953-A220-07565AA43208}" destId="{84E53821-C8DD-4AE9-AE37-C34680FDA973}" srcOrd="0" destOrd="0" presId="urn:microsoft.com/office/officeart/2005/8/layout/vList5"/>
    <dgm:cxn modelId="{3D9D1575-41D1-41F5-801C-1E4A7A3473E2}" srcId="{52FE0FDB-CD69-4D84-930A-58FA6EF2A947}" destId="{CE92EAFC-E272-4264-8665-5DE4DD3304D0}" srcOrd="0" destOrd="0" parTransId="{89105972-AC53-4B02-8E2F-A9A47F959C01}" sibTransId="{469C0D98-80FB-4495-81A1-38AECF4A18E4}"/>
    <dgm:cxn modelId="{E07C787D-D2B2-4235-8F29-E4B50671D836}" srcId="{E1A769BE-88D4-4291-9AEB-ECF032B96B6B}" destId="{F8B7D8B6-5862-4953-A220-07565AA43208}" srcOrd="0" destOrd="0" parTransId="{8445B55A-C1F1-48DB-9284-52F135F36C9F}" sibTransId="{7AF88801-5F59-4179-9AE8-7B52F9F428B2}"/>
    <dgm:cxn modelId="{C7F89E86-802A-423B-854C-F16A389EFF3E}" type="presOf" srcId="{E1A769BE-88D4-4291-9AEB-ECF032B96B6B}" destId="{0B39EEBA-F29B-41DF-B5A9-ACCF2EFFED5E}" srcOrd="0" destOrd="0" presId="urn:microsoft.com/office/officeart/2005/8/layout/vList5"/>
    <dgm:cxn modelId="{11876F8E-30D3-4BD4-937D-C05480356F43}" srcId="{5ADE980A-55BD-4B59-82E3-AE8234C46CE9}" destId="{E1A769BE-88D4-4291-9AEB-ECF032B96B6B}" srcOrd="2" destOrd="0" parTransId="{D281EFD8-0797-48B6-B72B-24EB3C86BDE4}" sibTransId="{2193590D-573A-418C-A67F-8AE263192163}"/>
    <dgm:cxn modelId="{082E5592-F66D-402A-B4A1-889D9897CB30}" type="presOf" srcId="{DFF0CDE0-CC2E-4B05-B1B2-7A72977F8C6B}" destId="{80B7311E-4CF0-49E0-A799-8BDFB4E5AC49}" srcOrd="0" destOrd="2" presId="urn:microsoft.com/office/officeart/2005/8/layout/vList5"/>
    <dgm:cxn modelId="{A466CB92-61DA-4B3B-ADD8-F08E58E37531}" srcId="{52FE0FDB-CD69-4D84-930A-58FA6EF2A947}" destId="{AAAFE694-45A0-4D6D-AB05-41D8BB43CB98}" srcOrd="1" destOrd="0" parTransId="{500976AA-FA5A-419A-B7C8-DDCC0EFFD5C9}" sibTransId="{F1AC26A2-6326-4B2A-9E70-F36E38D4210C}"/>
    <dgm:cxn modelId="{5F3C8096-55A3-40FC-9159-645C7E1F7FF4}" type="presOf" srcId="{52FE0FDB-CD69-4D84-930A-58FA6EF2A947}" destId="{2BDCB156-0DF9-4EFE-824D-6EA6A9DCA4C4}" srcOrd="0" destOrd="0" presId="urn:microsoft.com/office/officeart/2005/8/layout/vList5"/>
    <dgm:cxn modelId="{576BBE96-8213-4838-8A51-4AC89935445C}" type="presOf" srcId="{5D0892A3-4F7C-4F63-AAC1-CC9B36234B9E}" destId="{84E53821-C8DD-4AE9-AE37-C34680FDA973}" srcOrd="0" destOrd="1" presId="urn:microsoft.com/office/officeart/2005/8/layout/vList5"/>
    <dgm:cxn modelId="{BF299E9B-310D-45A0-9C2E-2D3574133A47}" srcId="{52FE0FDB-CD69-4D84-930A-58FA6EF2A947}" destId="{4F373B29-0DF2-476E-BF49-24EE5AEB8A52}" srcOrd="3" destOrd="0" parTransId="{B0D447F8-E7CF-42D8-82DC-0A40793A249D}" sibTransId="{A893AC1A-13F7-47B9-B740-1298943C6ECA}"/>
    <dgm:cxn modelId="{E7C2619E-9CBE-47C6-9A7D-1576A83C5F40}" srcId="{E1A769BE-88D4-4291-9AEB-ECF032B96B6B}" destId="{5D0892A3-4F7C-4F63-AAC1-CC9B36234B9E}" srcOrd="1" destOrd="0" parTransId="{1027B5D8-6590-48B0-A2A1-4A031E623B63}" sibTransId="{EAE2CE1D-60DD-4BC8-A411-D975F42D3ADA}"/>
    <dgm:cxn modelId="{332EE79E-EAFA-4729-ADF9-7DA6AD219A61}" type="presOf" srcId="{5ADE980A-55BD-4B59-82E3-AE8234C46CE9}" destId="{8F6DD346-C52C-4148-AA38-F9A16A6AF4FD}" srcOrd="0" destOrd="0" presId="urn:microsoft.com/office/officeart/2005/8/layout/vList5"/>
    <dgm:cxn modelId="{9DD188AF-7DB3-48FF-B1A5-1024E8711062}" type="presOf" srcId="{7C117584-1916-4F6A-8125-625320C03434}" destId="{7E9BD930-330E-4F00-9E14-08A76E25643A}" srcOrd="0" destOrd="0" presId="urn:microsoft.com/office/officeart/2005/8/layout/vList5"/>
    <dgm:cxn modelId="{017E4BB4-5E87-463E-A13D-0B8A08F409DA}" type="presOf" srcId="{BDB81330-B5C4-4567-AE83-F72C97739BB2}" destId="{6E9A9B42-93C3-4B5A-9202-699857325E96}" srcOrd="0" destOrd="0" presId="urn:microsoft.com/office/officeart/2005/8/layout/vList5"/>
    <dgm:cxn modelId="{B1D9A4BF-CBDD-4007-A1B7-0CB17CA07521}" type="presOf" srcId="{AAAFE694-45A0-4D6D-AB05-41D8BB43CB98}" destId="{80B7311E-4CF0-49E0-A799-8BDFB4E5AC49}" srcOrd="0" destOrd="1" presId="urn:microsoft.com/office/officeart/2005/8/layout/vList5"/>
    <dgm:cxn modelId="{FA5A2CE2-C6E1-4BFC-90E8-E0FB6BC9C8E5}" srcId="{5ADE980A-55BD-4B59-82E3-AE8234C46CE9}" destId="{52FE0FDB-CD69-4D84-930A-58FA6EF2A947}" srcOrd="0" destOrd="0" parTransId="{077FED0A-D4A7-4B3B-9C2D-84E23F1244D7}" sibTransId="{F16E5887-E62C-46B3-950D-C7E40150ADAB}"/>
    <dgm:cxn modelId="{8FDA4BE9-7733-4AA4-A17C-44A6D69657F0}" srcId="{52FE0FDB-CD69-4D84-930A-58FA6EF2A947}" destId="{DFF0CDE0-CC2E-4B05-B1B2-7A72977F8C6B}" srcOrd="2" destOrd="0" parTransId="{41AD5AA4-D99D-4DDE-9ABE-C0561A30C93E}" sibTransId="{F9052923-DBB6-45B6-9628-548CA5EEA84C}"/>
    <dgm:cxn modelId="{5B60FFEC-0142-4702-96F9-FFE373699B9B}" srcId="{BDB81330-B5C4-4567-AE83-F72C97739BB2}" destId="{18BC4D0C-8017-4A3F-AA0E-E08084FAA4E8}" srcOrd="1" destOrd="0" parTransId="{12C17785-B2BB-459D-8BC1-941C958983BD}" sibTransId="{63852C4E-E384-4DFA-9BD0-1221B12F3FA1}"/>
    <dgm:cxn modelId="{0AC14EBB-7E32-4B6C-A28D-5BF6CB894D26}" type="presParOf" srcId="{8F6DD346-C52C-4148-AA38-F9A16A6AF4FD}" destId="{214224E7-ACD3-45E4-83A2-27D577C0A28E}" srcOrd="0" destOrd="0" presId="urn:microsoft.com/office/officeart/2005/8/layout/vList5"/>
    <dgm:cxn modelId="{AF933AE7-3E2B-4621-83B0-F0005F18C494}" type="presParOf" srcId="{214224E7-ACD3-45E4-83A2-27D577C0A28E}" destId="{2BDCB156-0DF9-4EFE-824D-6EA6A9DCA4C4}" srcOrd="0" destOrd="0" presId="urn:microsoft.com/office/officeart/2005/8/layout/vList5"/>
    <dgm:cxn modelId="{7F20DDD6-0C57-47E2-A68D-457375CA35AE}" type="presParOf" srcId="{214224E7-ACD3-45E4-83A2-27D577C0A28E}" destId="{80B7311E-4CF0-49E0-A799-8BDFB4E5AC49}" srcOrd="1" destOrd="0" presId="urn:microsoft.com/office/officeart/2005/8/layout/vList5"/>
    <dgm:cxn modelId="{FEED425F-67C5-449F-BBFF-0F411077AA46}" type="presParOf" srcId="{8F6DD346-C52C-4148-AA38-F9A16A6AF4FD}" destId="{A365AE65-7ECE-4BFF-AD1E-F3BF596B9CB8}" srcOrd="1" destOrd="0" presId="urn:microsoft.com/office/officeart/2005/8/layout/vList5"/>
    <dgm:cxn modelId="{35457200-0FDD-4767-A36F-CF19373E32F2}" type="presParOf" srcId="{8F6DD346-C52C-4148-AA38-F9A16A6AF4FD}" destId="{1B68234D-520C-40B8-9562-8EABC5D3809D}" srcOrd="2" destOrd="0" presId="urn:microsoft.com/office/officeart/2005/8/layout/vList5"/>
    <dgm:cxn modelId="{D0A0013D-FEBF-4027-8A11-588B32453E08}" type="presParOf" srcId="{1B68234D-520C-40B8-9562-8EABC5D3809D}" destId="{6E9A9B42-93C3-4B5A-9202-699857325E96}" srcOrd="0" destOrd="0" presId="urn:microsoft.com/office/officeart/2005/8/layout/vList5"/>
    <dgm:cxn modelId="{45BE5144-3F0D-473B-8320-787AA4E4B56F}" type="presParOf" srcId="{1B68234D-520C-40B8-9562-8EABC5D3809D}" destId="{7E9BD930-330E-4F00-9E14-08A76E25643A}" srcOrd="1" destOrd="0" presId="urn:microsoft.com/office/officeart/2005/8/layout/vList5"/>
    <dgm:cxn modelId="{67D42F53-2F56-43A8-BD02-185E099437CD}" type="presParOf" srcId="{8F6DD346-C52C-4148-AA38-F9A16A6AF4FD}" destId="{0070A07C-26E2-4727-BF4D-DF126B269F67}" srcOrd="3" destOrd="0" presId="urn:microsoft.com/office/officeart/2005/8/layout/vList5"/>
    <dgm:cxn modelId="{ACBDFBEC-75A3-4F5A-841E-7632F4DCDB58}" type="presParOf" srcId="{8F6DD346-C52C-4148-AA38-F9A16A6AF4FD}" destId="{EA9CCDA8-87C5-4775-8F97-9357F537CBA0}" srcOrd="4" destOrd="0" presId="urn:microsoft.com/office/officeart/2005/8/layout/vList5"/>
    <dgm:cxn modelId="{69076E58-2329-4947-8437-4FC1014EEE93}" type="presParOf" srcId="{EA9CCDA8-87C5-4775-8F97-9357F537CBA0}" destId="{0B39EEBA-F29B-41DF-B5A9-ACCF2EFFED5E}" srcOrd="0" destOrd="0" presId="urn:microsoft.com/office/officeart/2005/8/layout/vList5"/>
    <dgm:cxn modelId="{59ADA2E9-BDC6-4210-A370-C799954F5ABA}" type="presParOf" srcId="{EA9CCDA8-87C5-4775-8F97-9357F537CBA0}" destId="{84E53821-C8DD-4AE9-AE37-C34680FDA97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A3FD60-0061-413F-91E7-13FA16602622}" type="doc">
      <dgm:prSet loTypeId="urn:microsoft.com/office/officeart/2005/8/layout/vList3" loCatId="list" qsTypeId="urn:microsoft.com/office/officeart/2005/8/quickstyle/simple1" qsCatId="simple" csTypeId="urn:microsoft.com/office/officeart/2005/8/colors/accent1_2" csCatId="accent1" phldr="1"/>
      <dgm:spPr/>
    </dgm:pt>
    <dgm:pt modelId="{485287BB-6DF5-43A8-A529-35FEBA2BCDA1}">
      <dgm:prSet phldrT="[Text]" custT="1"/>
      <dgm:spPr>
        <a:solidFill>
          <a:srgbClr val="932784"/>
        </a:solidFill>
      </dgm:spPr>
      <dgm:t>
        <a:bodyPr/>
        <a:lstStyle/>
        <a:p>
          <a:r>
            <a:rPr lang="en-GB" sz="1800" dirty="0"/>
            <a:t>They understand the advice provided and its implications</a:t>
          </a:r>
        </a:p>
      </dgm:t>
    </dgm:pt>
    <dgm:pt modelId="{99AF4F7C-113E-4DF0-9309-B0D05858183D}" type="parTrans" cxnId="{88D0FE9D-14C6-48D0-BD3D-E12FAFBEE19D}">
      <dgm:prSet/>
      <dgm:spPr/>
      <dgm:t>
        <a:bodyPr/>
        <a:lstStyle/>
        <a:p>
          <a:endParaRPr lang="en-GB"/>
        </a:p>
      </dgm:t>
    </dgm:pt>
    <dgm:pt modelId="{54CBA100-208E-4235-9BC9-4BCD81A52C87}" type="sibTrans" cxnId="{88D0FE9D-14C6-48D0-BD3D-E12FAFBEE19D}">
      <dgm:prSet/>
      <dgm:spPr/>
      <dgm:t>
        <a:bodyPr/>
        <a:lstStyle/>
        <a:p>
          <a:endParaRPr lang="en-GB"/>
        </a:p>
      </dgm:t>
    </dgm:pt>
    <dgm:pt modelId="{DD2CB923-C24B-4076-868D-E4E4D0006E9B}">
      <dgm:prSet custT="1"/>
      <dgm:spPr>
        <a:solidFill>
          <a:srgbClr val="932784"/>
        </a:solidFill>
      </dgm:spPr>
      <dgm:t>
        <a:bodyPr/>
        <a:lstStyle/>
        <a:p>
          <a:r>
            <a:rPr lang="en-GB" sz="1800" dirty="0"/>
            <a:t>Their physical or mental health would otherwise be likely to suffer and so provision of advice or treatment is in their best interest</a:t>
          </a:r>
        </a:p>
      </dgm:t>
    </dgm:pt>
    <dgm:pt modelId="{F20EFCA2-D324-421A-B2F9-B414C997AB5B}" type="parTrans" cxnId="{D900236B-1510-4740-B480-F39CA55021B2}">
      <dgm:prSet/>
      <dgm:spPr/>
      <dgm:t>
        <a:bodyPr/>
        <a:lstStyle/>
        <a:p>
          <a:endParaRPr lang="en-GB"/>
        </a:p>
      </dgm:t>
    </dgm:pt>
    <dgm:pt modelId="{B035488F-43D5-40B3-8EBB-0C876D141001}" type="sibTrans" cxnId="{D900236B-1510-4740-B480-F39CA55021B2}">
      <dgm:prSet/>
      <dgm:spPr/>
      <dgm:t>
        <a:bodyPr/>
        <a:lstStyle/>
        <a:p>
          <a:endParaRPr lang="en-GB"/>
        </a:p>
      </dgm:t>
    </dgm:pt>
    <dgm:pt modelId="{46EF8DC8-8947-4229-9156-6ECF150A5045}">
      <dgm:prSet custT="1"/>
      <dgm:spPr>
        <a:solidFill>
          <a:srgbClr val="932784"/>
        </a:solidFill>
      </dgm:spPr>
      <dgm:t>
        <a:bodyPr/>
        <a:lstStyle/>
        <a:p>
          <a:r>
            <a:rPr lang="en-GB" sz="1800" dirty="0"/>
            <a:t>The criteria outlined by Lord Fraser in 1985, commonly known as the Fraser Guidelines is followed</a:t>
          </a:r>
        </a:p>
      </dgm:t>
    </dgm:pt>
    <dgm:pt modelId="{401E9D8C-6805-4EA0-93E6-AAF91993A8CA}" type="parTrans" cxnId="{7D5D48E4-244E-478C-BCE1-B48C5C0A630B}">
      <dgm:prSet/>
      <dgm:spPr/>
      <dgm:t>
        <a:bodyPr/>
        <a:lstStyle/>
        <a:p>
          <a:endParaRPr lang="en-GB"/>
        </a:p>
      </dgm:t>
    </dgm:pt>
    <dgm:pt modelId="{84AA3ACF-36B0-4EE6-9D6E-19CB728DBB02}" type="sibTrans" cxnId="{7D5D48E4-244E-478C-BCE1-B48C5C0A630B}">
      <dgm:prSet/>
      <dgm:spPr/>
      <dgm:t>
        <a:bodyPr/>
        <a:lstStyle/>
        <a:p>
          <a:endParaRPr lang="en-GB"/>
        </a:p>
      </dgm:t>
    </dgm:pt>
    <dgm:pt modelId="{4454104E-B6B8-4808-A8BB-4614D22F6C84}">
      <dgm:prSet custT="1"/>
      <dgm:spPr>
        <a:solidFill>
          <a:srgbClr val="932784"/>
        </a:solidFill>
      </dgm:spPr>
      <dgm:t>
        <a:bodyPr/>
        <a:lstStyle/>
        <a:p>
          <a:r>
            <a:rPr lang="en-GB" sz="1800" dirty="0"/>
            <a:t>The health professional cannot persuade the young person to inform his or her parents or allow the doctor to inform the parents that he or she is seeking contraceptive advice</a:t>
          </a:r>
        </a:p>
      </dgm:t>
    </dgm:pt>
    <dgm:pt modelId="{B391D5C4-96BD-4B5D-B46F-8E4C2D92CA99}" type="parTrans" cxnId="{1AA67EF6-4A92-4F59-B3C5-397249836BE7}">
      <dgm:prSet/>
      <dgm:spPr/>
      <dgm:t>
        <a:bodyPr/>
        <a:lstStyle/>
        <a:p>
          <a:endParaRPr lang="en-GB"/>
        </a:p>
      </dgm:t>
    </dgm:pt>
    <dgm:pt modelId="{43BA3E8B-079B-45B3-A58F-78843ED5280A}" type="sibTrans" cxnId="{1AA67EF6-4A92-4F59-B3C5-397249836BE7}">
      <dgm:prSet/>
      <dgm:spPr/>
      <dgm:t>
        <a:bodyPr/>
        <a:lstStyle/>
        <a:p>
          <a:endParaRPr lang="en-GB"/>
        </a:p>
      </dgm:t>
    </dgm:pt>
    <dgm:pt modelId="{84C47574-FED3-4843-B652-42E517F5417A}">
      <dgm:prSet custT="1"/>
      <dgm:spPr>
        <a:solidFill>
          <a:srgbClr val="932784"/>
        </a:solidFill>
      </dgm:spPr>
      <dgm:t>
        <a:bodyPr/>
        <a:lstStyle/>
        <a:p>
          <a:r>
            <a:rPr lang="en-GB" sz="1800" dirty="0"/>
            <a:t>They are very likely to begin, or continue having intercourse, with or without contraceptive treatment</a:t>
          </a:r>
        </a:p>
      </dgm:t>
    </dgm:pt>
    <dgm:pt modelId="{72AA7CDD-009A-489D-8AEF-9B7B88D04C22}" type="parTrans" cxnId="{3A3A0BA8-BD14-4443-85EB-37429A90FFBC}">
      <dgm:prSet/>
      <dgm:spPr/>
      <dgm:t>
        <a:bodyPr/>
        <a:lstStyle/>
        <a:p>
          <a:endParaRPr lang="en-GB"/>
        </a:p>
      </dgm:t>
    </dgm:pt>
    <dgm:pt modelId="{DD47CCAB-9A10-4D0E-93D0-20BC09643BCA}" type="sibTrans" cxnId="{3A3A0BA8-BD14-4443-85EB-37429A90FFBC}">
      <dgm:prSet/>
      <dgm:spPr/>
      <dgm:t>
        <a:bodyPr/>
        <a:lstStyle/>
        <a:p>
          <a:endParaRPr lang="en-GB"/>
        </a:p>
      </dgm:t>
    </dgm:pt>
    <dgm:pt modelId="{8CB7E420-0B7A-4902-974A-DA2BDB580C44}">
      <dgm:prSet custT="1"/>
      <dgm:spPr>
        <a:solidFill>
          <a:srgbClr val="932784"/>
        </a:solidFill>
      </dgm:spPr>
      <dgm:t>
        <a:bodyPr/>
        <a:lstStyle/>
        <a:p>
          <a:r>
            <a:rPr lang="en-GB" sz="1800" dirty="0"/>
            <a:t>If they do not receive contraceptive advice or treatment, their physical and/or mental health are likely to suffer</a:t>
          </a:r>
        </a:p>
      </dgm:t>
    </dgm:pt>
    <dgm:pt modelId="{36892C54-2B10-42D2-9D3A-3B9B20A47A77}" type="parTrans" cxnId="{58B32108-66BE-4B27-A516-E4C6BE799B32}">
      <dgm:prSet/>
      <dgm:spPr/>
      <dgm:t>
        <a:bodyPr/>
        <a:lstStyle/>
        <a:p>
          <a:endParaRPr lang="en-GB"/>
        </a:p>
      </dgm:t>
    </dgm:pt>
    <dgm:pt modelId="{8269ADDB-E67A-4649-BFA1-91791BE09585}" type="sibTrans" cxnId="{58B32108-66BE-4B27-A516-E4C6BE799B32}">
      <dgm:prSet/>
      <dgm:spPr/>
      <dgm:t>
        <a:bodyPr/>
        <a:lstStyle/>
        <a:p>
          <a:endParaRPr lang="en-GB"/>
        </a:p>
      </dgm:t>
    </dgm:pt>
    <dgm:pt modelId="{BC7BFF3D-34ED-425A-BE53-9008C24E82CC}">
      <dgm:prSet custT="1"/>
      <dgm:spPr>
        <a:solidFill>
          <a:srgbClr val="932784"/>
        </a:solidFill>
      </dgm:spPr>
      <dgm:t>
        <a:bodyPr/>
        <a:lstStyle/>
        <a:p>
          <a:r>
            <a:rPr lang="en-GB" sz="1800" dirty="0"/>
            <a:t>Their best interests require the health professional to give contraceptive advice, treatment, or both, without parental consent</a:t>
          </a:r>
        </a:p>
      </dgm:t>
    </dgm:pt>
    <dgm:pt modelId="{C8700A88-0A4E-44E8-8204-0D57F224F193}" type="parTrans" cxnId="{0996C1DB-BCD8-49FE-B03F-32E855A80F23}">
      <dgm:prSet/>
      <dgm:spPr/>
      <dgm:t>
        <a:bodyPr/>
        <a:lstStyle/>
        <a:p>
          <a:endParaRPr lang="en-GB"/>
        </a:p>
      </dgm:t>
    </dgm:pt>
    <dgm:pt modelId="{B192FFE6-8BF9-4959-9036-38B87DD2BBA4}" type="sibTrans" cxnId="{0996C1DB-BCD8-49FE-B03F-32E855A80F23}">
      <dgm:prSet/>
      <dgm:spPr/>
      <dgm:t>
        <a:bodyPr/>
        <a:lstStyle/>
        <a:p>
          <a:endParaRPr lang="en-GB"/>
        </a:p>
      </dgm:t>
    </dgm:pt>
    <dgm:pt modelId="{491E3803-7AD6-444D-B8E4-BFF600F72F40}">
      <dgm:prSet custT="1"/>
      <dgm:spPr>
        <a:solidFill>
          <a:srgbClr val="932784"/>
        </a:solidFill>
      </dgm:spPr>
      <dgm:t>
        <a:bodyPr/>
        <a:lstStyle/>
        <a:p>
          <a:r>
            <a:rPr lang="en-GB" sz="1800" dirty="0"/>
            <a:t>They understand the advice</a:t>
          </a:r>
        </a:p>
      </dgm:t>
    </dgm:pt>
    <dgm:pt modelId="{62AD427C-0BE5-42A2-96F7-B8F246BC9AF8}" type="sibTrans" cxnId="{F89A6DD2-DA79-4DB7-961A-353C6FF8D8FD}">
      <dgm:prSet/>
      <dgm:spPr/>
      <dgm:t>
        <a:bodyPr/>
        <a:lstStyle/>
        <a:p>
          <a:endParaRPr lang="en-GB"/>
        </a:p>
      </dgm:t>
    </dgm:pt>
    <dgm:pt modelId="{58BBCB63-2E55-4C59-831B-F52B1C9CB90E}" type="parTrans" cxnId="{F89A6DD2-DA79-4DB7-961A-353C6FF8D8FD}">
      <dgm:prSet/>
      <dgm:spPr/>
      <dgm:t>
        <a:bodyPr/>
        <a:lstStyle/>
        <a:p>
          <a:endParaRPr lang="en-GB"/>
        </a:p>
      </dgm:t>
    </dgm:pt>
    <dgm:pt modelId="{7E9BC1FD-87F8-4527-9E2C-2D9259EB2E36}" type="pres">
      <dgm:prSet presAssocID="{0AA3FD60-0061-413F-91E7-13FA16602622}" presName="linearFlow" presStyleCnt="0">
        <dgm:presLayoutVars>
          <dgm:dir/>
          <dgm:resizeHandles val="exact"/>
        </dgm:presLayoutVars>
      </dgm:prSet>
      <dgm:spPr/>
    </dgm:pt>
    <dgm:pt modelId="{54579336-7E03-470E-ADA5-6E64F78FADBF}" type="pres">
      <dgm:prSet presAssocID="{485287BB-6DF5-43A8-A529-35FEBA2BCDA1}" presName="composite" presStyleCnt="0"/>
      <dgm:spPr/>
    </dgm:pt>
    <dgm:pt modelId="{772C2F8D-C866-4A63-8A82-AD7A18A58A3F}" type="pres">
      <dgm:prSet presAssocID="{485287BB-6DF5-43A8-A529-35FEBA2BCDA1}" presName="imgShp" presStyleLbl="fgImgPlac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Information with solid fill"/>
        </a:ext>
      </dgm:extLst>
    </dgm:pt>
    <dgm:pt modelId="{C4CF76F3-5F49-4520-9D3D-53F697B9DEA9}" type="pres">
      <dgm:prSet presAssocID="{485287BB-6DF5-43A8-A529-35FEBA2BCDA1}" presName="txShp" presStyleLbl="node1" presStyleIdx="0" presStyleCnt="8" custScaleX="97102" custLinFactNeighborX="286" custLinFactNeighborY="3972">
        <dgm:presLayoutVars>
          <dgm:bulletEnabled val="1"/>
        </dgm:presLayoutVars>
      </dgm:prSet>
      <dgm:spPr/>
    </dgm:pt>
    <dgm:pt modelId="{ABEEBD2D-0481-4421-BA7E-6EF33F2EF737}" type="pres">
      <dgm:prSet presAssocID="{54CBA100-208E-4235-9BC9-4BCD81A52C87}" presName="spacing" presStyleCnt="0"/>
      <dgm:spPr/>
    </dgm:pt>
    <dgm:pt modelId="{B758467D-1396-4219-BB0F-7901AFC5D544}" type="pres">
      <dgm:prSet presAssocID="{DD2CB923-C24B-4076-868D-E4E4D0006E9B}" presName="composite" presStyleCnt="0"/>
      <dgm:spPr/>
    </dgm:pt>
    <dgm:pt modelId="{76C7CA7D-BA8E-4590-BF4B-D680B8A7F8AF}" type="pres">
      <dgm:prSet presAssocID="{DD2CB923-C24B-4076-868D-E4E4D0006E9B}" presName="imgShp" presStyleLbl="fgImgPlace1" presStyleIdx="1" presStyleCnt="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ntal Health with solid fill"/>
        </a:ext>
      </dgm:extLst>
    </dgm:pt>
    <dgm:pt modelId="{DC4046A8-8BB4-457F-93EB-4C25CAD94BE4}" type="pres">
      <dgm:prSet presAssocID="{DD2CB923-C24B-4076-868D-E4E4D0006E9B}" presName="txShp" presStyleLbl="node1" presStyleIdx="1" presStyleCnt="8">
        <dgm:presLayoutVars>
          <dgm:bulletEnabled val="1"/>
        </dgm:presLayoutVars>
      </dgm:prSet>
      <dgm:spPr/>
    </dgm:pt>
    <dgm:pt modelId="{64F387A5-44C1-48AF-B67B-97D43AE5B5E6}" type="pres">
      <dgm:prSet presAssocID="{B035488F-43D5-40B3-8EBB-0C876D141001}" presName="spacing" presStyleCnt="0"/>
      <dgm:spPr/>
    </dgm:pt>
    <dgm:pt modelId="{C155E9B6-791B-46A8-B7C5-D7D9BE6AC707}" type="pres">
      <dgm:prSet presAssocID="{46EF8DC8-8947-4229-9156-6ECF150A5045}" presName="composite" presStyleCnt="0"/>
      <dgm:spPr/>
    </dgm:pt>
    <dgm:pt modelId="{4C93D80D-5360-47B5-9068-6DB43A69E6C7}" type="pres">
      <dgm:prSet presAssocID="{46EF8DC8-8947-4229-9156-6ECF150A5045}" presName="imgShp" presStyleLbl="fgImgPlac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ight And Left Brain with solid fill"/>
        </a:ext>
      </dgm:extLst>
    </dgm:pt>
    <dgm:pt modelId="{C1AF4E31-B2CC-4A2A-BB62-FC75BDF771CE}" type="pres">
      <dgm:prSet presAssocID="{46EF8DC8-8947-4229-9156-6ECF150A5045}" presName="txShp" presStyleLbl="node1" presStyleIdx="2" presStyleCnt="8">
        <dgm:presLayoutVars>
          <dgm:bulletEnabled val="1"/>
        </dgm:presLayoutVars>
      </dgm:prSet>
      <dgm:spPr/>
    </dgm:pt>
    <dgm:pt modelId="{D045DA0B-82C5-44C5-B71B-EAFB43D1F095}" type="pres">
      <dgm:prSet presAssocID="{84AA3ACF-36B0-4EE6-9D6E-19CB728DBB02}" presName="spacing" presStyleCnt="0"/>
      <dgm:spPr/>
    </dgm:pt>
    <dgm:pt modelId="{60445994-86B6-4B1B-AF2E-5696E9BDFB9E}" type="pres">
      <dgm:prSet presAssocID="{491E3803-7AD6-444D-B8E4-BFF600F72F40}" presName="composite" presStyleCnt="0"/>
      <dgm:spPr/>
    </dgm:pt>
    <dgm:pt modelId="{28B3F301-85E8-4FA7-B99F-478F96A756B2}" type="pres">
      <dgm:prSet presAssocID="{491E3803-7AD6-444D-B8E4-BFF600F72F40}" presName="imgShp" presStyleLbl="fgImgPlac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Questions with solid fill"/>
        </a:ext>
      </dgm:extLst>
    </dgm:pt>
    <dgm:pt modelId="{D64B015B-3DA9-4A5B-B825-4C61C5581547}" type="pres">
      <dgm:prSet presAssocID="{491E3803-7AD6-444D-B8E4-BFF600F72F40}" presName="txShp" presStyleLbl="node1" presStyleIdx="3" presStyleCnt="8">
        <dgm:presLayoutVars>
          <dgm:bulletEnabled val="1"/>
        </dgm:presLayoutVars>
      </dgm:prSet>
      <dgm:spPr/>
    </dgm:pt>
    <dgm:pt modelId="{46BEE39B-1807-469A-89FB-93476DC47436}" type="pres">
      <dgm:prSet presAssocID="{62AD427C-0BE5-42A2-96F7-B8F246BC9AF8}" presName="spacing" presStyleCnt="0"/>
      <dgm:spPr/>
    </dgm:pt>
    <dgm:pt modelId="{D82D78DC-B33C-4770-8CB2-5A39EB4654A0}" type="pres">
      <dgm:prSet presAssocID="{4454104E-B6B8-4808-A8BB-4614D22F6C84}" presName="composite" presStyleCnt="0"/>
      <dgm:spPr/>
    </dgm:pt>
    <dgm:pt modelId="{561D24D9-EFEA-4E97-9F6F-6AA41668E8F2}" type="pres">
      <dgm:prSet presAssocID="{4454104E-B6B8-4808-A8BB-4614D22F6C84}" presName="imgShp" presStyleLbl="fgImgPlac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an and woman with solid fill"/>
        </a:ext>
      </dgm:extLst>
    </dgm:pt>
    <dgm:pt modelId="{A895B912-215C-4537-A4F8-A19A209AC0C1}" type="pres">
      <dgm:prSet presAssocID="{4454104E-B6B8-4808-A8BB-4614D22F6C84}" presName="txShp" presStyleLbl="node1" presStyleIdx="4" presStyleCnt="8">
        <dgm:presLayoutVars>
          <dgm:bulletEnabled val="1"/>
        </dgm:presLayoutVars>
      </dgm:prSet>
      <dgm:spPr/>
    </dgm:pt>
    <dgm:pt modelId="{53DDB185-39AE-4CDF-ABFC-A52D8786B8A6}" type="pres">
      <dgm:prSet presAssocID="{43BA3E8B-079B-45B3-A58F-78843ED5280A}" presName="spacing" presStyleCnt="0"/>
      <dgm:spPr/>
    </dgm:pt>
    <dgm:pt modelId="{52475A0C-FF53-465A-BAFA-E8D6AE38E352}" type="pres">
      <dgm:prSet presAssocID="{84C47574-FED3-4843-B652-42E517F5417A}" presName="composite" presStyleCnt="0"/>
      <dgm:spPr/>
    </dgm:pt>
    <dgm:pt modelId="{458971F9-060A-41C3-B500-79B423E62E77}" type="pres">
      <dgm:prSet presAssocID="{84C47574-FED3-4843-B652-42E517F5417A}" presName="imgShp" presStyleLbl="fgImgPlac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Two Hearts with solid fill"/>
        </a:ext>
      </dgm:extLst>
    </dgm:pt>
    <dgm:pt modelId="{E38E5394-EC39-4DC7-8792-4D3E7CCEB057}" type="pres">
      <dgm:prSet presAssocID="{84C47574-FED3-4843-B652-42E517F5417A}" presName="txShp" presStyleLbl="node1" presStyleIdx="5" presStyleCnt="8">
        <dgm:presLayoutVars>
          <dgm:bulletEnabled val="1"/>
        </dgm:presLayoutVars>
      </dgm:prSet>
      <dgm:spPr/>
    </dgm:pt>
    <dgm:pt modelId="{C77B554D-B60F-46FB-A967-CCFEE8A04E31}" type="pres">
      <dgm:prSet presAssocID="{DD47CCAB-9A10-4D0E-93D0-20BC09643BCA}" presName="spacing" presStyleCnt="0"/>
      <dgm:spPr/>
    </dgm:pt>
    <dgm:pt modelId="{2EC1D9AC-6EB8-4DCE-8610-A6FA2FF83947}" type="pres">
      <dgm:prSet presAssocID="{8CB7E420-0B7A-4902-974A-DA2BDB580C44}" presName="composite" presStyleCnt="0"/>
      <dgm:spPr/>
    </dgm:pt>
    <dgm:pt modelId="{E832CB1B-CB71-4688-9670-A8AB0BB65476}" type="pres">
      <dgm:prSet presAssocID="{8CB7E420-0B7A-4902-974A-DA2BDB580C44}" presName="imgShp" presStyleLbl="fgImgPlac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Heart with pulse with solid fill"/>
        </a:ext>
      </dgm:extLst>
    </dgm:pt>
    <dgm:pt modelId="{88C2971E-1B90-4D92-BB85-AAA4FAAC8569}" type="pres">
      <dgm:prSet presAssocID="{8CB7E420-0B7A-4902-974A-DA2BDB580C44}" presName="txShp" presStyleLbl="node1" presStyleIdx="6" presStyleCnt="8" custScaleX="101288">
        <dgm:presLayoutVars>
          <dgm:bulletEnabled val="1"/>
        </dgm:presLayoutVars>
      </dgm:prSet>
      <dgm:spPr/>
    </dgm:pt>
    <dgm:pt modelId="{424B41E3-E044-4B71-B938-D1048B2339E2}" type="pres">
      <dgm:prSet presAssocID="{8269ADDB-E67A-4649-BFA1-91791BE09585}" presName="spacing" presStyleCnt="0"/>
      <dgm:spPr/>
    </dgm:pt>
    <dgm:pt modelId="{208F2336-6EA8-4AD3-AB7B-F61A3EC1D401}" type="pres">
      <dgm:prSet presAssocID="{BC7BFF3D-34ED-425A-BE53-9008C24E82CC}" presName="composite" presStyleCnt="0"/>
      <dgm:spPr/>
    </dgm:pt>
    <dgm:pt modelId="{87037314-0FA7-49D7-A44D-3DA8029F3127}" type="pres">
      <dgm:prSet presAssocID="{BC7BFF3D-34ED-425A-BE53-9008C24E82CC}" presName="imgShp" presStyleLbl="fgImgPlac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Needle with solid fill"/>
        </a:ext>
      </dgm:extLst>
    </dgm:pt>
    <dgm:pt modelId="{CE2E9769-0245-497D-93DC-7CFD0C43C49E}" type="pres">
      <dgm:prSet presAssocID="{BC7BFF3D-34ED-425A-BE53-9008C24E82CC}" presName="txShp" presStyleLbl="node1" presStyleIdx="7" presStyleCnt="8">
        <dgm:presLayoutVars>
          <dgm:bulletEnabled val="1"/>
        </dgm:presLayoutVars>
      </dgm:prSet>
      <dgm:spPr/>
    </dgm:pt>
  </dgm:ptLst>
  <dgm:cxnLst>
    <dgm:cxn modelId="{58B32108-66BE-4B27-A516-E4C6BE799B32}" srcId="{0AA3FD60-0061-413F-91E7-13FA16602622}" destId="{8CB7E420-0B7A-4902-974A-DA2BDB580C44}" srcOrd="6" destOrd="0" parTransId="{36892C54-2B10-42D2-9D3A-3B9B20A47A77}" sibTransId="{8269ADDB-E67A-4649-BFA1-91791BE09585}"/>
    <dgm:cxn modelId="{3123B81B-6443-4684-8F47-43B05AE4DA0B}" type="presOf" srcId="{8CB7E420-0B7A-4902-974A-DA2BDB580C44}" destId="{88C2971E-1B90-4D92-BB85-AAA4FAAC8569}" srcOrd="0" destOrd="0" presId="urn:microsoft.com/office/officeart/2005/8/layout/vList3"/>
    <dgm:cxn modelId="{3083482E-205C-45B0-A7C1-271A6FD221D5}" type="presOf" srcId="{46EF8DC8-8947-4229-9156-6ECF150A5045}" destId="{C1AF4E31-B2CC-4A2A-BB62-FC75BDF771CE}" srcOrd="0" destOrd="0" presId="urn:microsoft.com/office/officeart/2005/8/layout/vList3"/>
    <dgm:cxn modelId="{D84C2E6A-EEBC-4ADE-8950-E520DA00B710}" type="presOf" srcId="{84C47574-FED3-4843-B652-42E517F5417A}" destId="{E38E5394-EC39-4DC7-8792-4D3E7CCEB057}" srcOrd="0" destOrd="0" presId="urn:microsoft.com/office/officeart/2005/8/layout/vList3"/>
    <dgm:cxn modelId="{D900236B-1510-4740-B480-F39CA55021B2}" srcId="{0AA3FD60-0061-413F-91E7-13FA16602622}" destId="{DD2CB923-C24B-4076-868D-E4E4D0006E9B}" srcOrd="1" destOrd="0" parTransId="{F20EFCA2-D324-421A-B2F9-B414C997AB5B}" sibTransId="{B035488F-43D5-40B3-8EBB-0C876D141001}"/>
    <dgm:cxn modelId="{675C738F-BD34-4E1D-BA6A-FD102CAE31B7}" type="presOf" srcId="{491E3803-7AD6-444D-B8E4-BFF600F72F40}" destId="{D64B015B-3DA9-4A5B-B825-4C61C5581547}" srcOrd="0" destOrd="0" presId="urn:microsoft.com/office/officeart/2005/8/layout/vList3"/>
    <dgm:cxn modelId="{88D0FE9D-14C6-48D0-BD3D-E12FAFBEE19D}" srcId="{0AA3FD60-0061-413F-91E7-13FA16602622}" destId="{485287BB-6DF5-43A8-A529-35FEBA2BCDA1}" srcOrd="0" destOrd="0" parTransId="{99AF4F7C-113E-4DF0-9309-B0D05858183D}" sibTransId="{54CBA100-208E-4235-9BC9-4BCD81A52C87}"/>
    <dgm:cxn modelId="{98A96D9E-8A95-4F83-AF89-9C4FAF8726A0}" type="presOf" srcId="{BC7BFF3D-34ED-425A-BE53-9008C24E82CC}" destId="{CE2E9769-0245-497D-93DC-7CFD0C43C49E}" srcOrd="0" destOrd="0" presId="urn:microsoft.com/office/officeart/2005/8/layout/vList3"/>
    <dgm:cxn modelId="{3A3A0BA8-BD14-4443-85EB-37429A90FFBC}" srcId="{0AA3FD60-0061-413F-91E7-13FA16602622}" destId="{84C47574-FED3-4843-B652-42E517F5417A}" srcOrd="5" destOrd="0" parTransId="{72AA7CDD-009A-489D-8AEF-9B7B88D04C22}" sibTransId="{DD47CCAB-9A10-4D0E-93D0-20BC09643BCA}"/>
    <dgm:cxn modelId="{459E5BAA-3B95-4BA8-BF89-E4A042DCD43E}" type="presOf" srcId="{DD2CB923-C24B-4076-868D-E4E4D0006E9B}" destId="{DC4046A8-8BB4-457F-93EB-4C25CAD94BE4}" srcOrd="0" destOrd="0" presId="urn:microsoft.com/office/officeart/2005/8/layout/vList3"/>
    <dgm:cxn modelId="{F2D3A8B8-DCA5-476C-9FCE-25A53E8722AA}" type="presOf" srcId="{4454104E-B6B8-4808-A8BB-4614D22F6C84}" destId="{A895B912-215C-4537-A4F8-A19A209AC0C1}" srcOrd="0" destOrd="0" presId="urn:microsoft.com/office/officeart/2005/8/layout/vList3"/>
    <dgm:cxn modelId="{46DA64BE-A20E-49FD-9FC5-CBD545AF40BB}" type="presOf" srcId="{485287BB-6DF5-43A8-A529-35FEBA2BCDA1}" destId="{C4CF76F3-5F49-4520-9D3D-53F697B9DEA9}" srcOrd="0" destOrd="0" presId="urn:microsoft.com/office/officeart/2005/8/layout/vList3"/>
    <dgm:cxn modelId="{BC7ABDCA-D016-4E3D-B274-AC0BA048B1B5}" type="presOf" srcId="{0AA3FD60-0061-413F-91E7-13FA16602622}" destId="{7E9BC1FD-87F8-4527-9E2C-2D9259EB2E36}" srcOrd="0" destOrd="0" presId="urn:microsoft.com/office/officeart/2005/8/layout/vList3"/>
    <dgm:cxn modelId="{F89A6DD2-DA79-4DB7-961A-353C6FF8D8FD}" srcId="{0AA3FD60-0061-413F-91E7-13FA16602622}" destId="{491E3803-7AD6-444D-B8E4-BFF600F72F40}" srcOrd="3" destOrd="0" parTransId="{58BBCB63-2E55-4C59-831B-F52B1C9CB90E}" sibTransId="{62AD427C-0BE5-42A2-96F7-B8F246BC9AF8}"/>
    <dgm:cxn modelId="{0996C1DB-BCD8-49FE-B03F-32E855A80F23}" srcId="{0AA3FD60-0061-413F-91E7-13FA16602622}" destId="{BC7BFF3D-34ED-425A-BE53-9008C24E82CC}" srcOrd="7" destOrd="0" parTransId="{C8700A88-0A4E-44E8-8204-0D57F224F193}" sibTransId="{B192FFE6-8BF9-4959-9036-38B87DD2BBA4}"/>
    <dgm:cxn modelId="{7D5D48E4-244E-478C-BCE1-B48C5C0A630B}" srcId="{0AA3FD60-0061-413F-91E7-13FA16602622}" destId="{46EF8DC8-8947-4229-9156-6ECF150A5045}" srcOrd="2" destOrd="0" parTransId="{401E9D8C-6805-4EA0-93E6-AAF91993A8CA}" sibTransId="{84AA3ACF-36B0-4EE6-9D6E-19CB728DBB02}"/>
    <dgm:cxn modelId="{1AA67EF6-4A92-4F59-B3C5-397249836BE7}" srcId="{0AA3FD60-0061-413F-91E7-13FA16602622}" destId="{4454104E-B6B8-4808-A8BB-4614D22F6C84}" srcOrd="4" destOrd="0" parTransId="{B391D5C4-96BD-4B5D-B46F-8E4C2D92CA99}" sibTransId="{43BA3E8B-079B-45B3-A58F-78843ED5280A}"/>
    <dgm:cxn modelId="{FC3F7F83-1CDF-4C92-B660-2679F923DA07}" type="presParOf" srcId="{7E9BC1FD-87F8-4527-9E2C-2D9259EB2E36}" destId="{54579336-7E03-470E-ADA5-6E64F78FADBF}" srcOrd="0" destOrd="0" presId="urn:microsoft.com/office/officeart/2005/8/layout/vList3"/>
    <dgm:cxn modelId="{31E97DCD-1D90-46D8-94B7-2B54A8A769EE}" type="presParOf" srcId="{54579336-7E03-470E-ADA5-6E64F78FADBF}" destId="{772C2F8D-C866-4A63-8A82-AD7A18A58A3F}" srcOrd="0" destOrd="0" presId="urn:microsoft.com/office/officeart/2005/8/layout/vList3"/>
    <dgm:cxn modelId="{8D9C70D6-0867-4F49-9040-4A7CABE59DC1}" type="presParOf" srcId="{54579336-7E03-470E-ADA5-6E64F78FADBF}" destId="{C4CF76F3-5F49-4520-9D3D-53F697B9DEA9}" srcOrd="1" destOrd="0" presId="urn:microsoft.com/office/officeart/2005/8/layout/vList3"/>
    <dgm:cxn modelId="{BAB8C562-7A4B-4BA3-9EC6-A44EA58E104B}" type="presParOf" srcId="{7E9BC1FD-87F8-4527-9E2C-2D9259EB2E36}" destId="{ABEEBD2D-0481-4421-BA7E-6EF33F2EF737}" srcOrd="1" destOrd="0" presId="urn:microsoft.com/office/officeart/2005/8/layout/vList3"/>
    <dgm:cxn modelId="{23D89CB4-DABA-4508-AABD-6A77CB07C334}" type="presParOf" srcId="{7E9BC1FD-87F8-4527-9E2C-2D9259EB2E36}" destId="{B758467D-1396-4219-BB0F-7901AFC5D544}" srcOrd="2" destOrd="0" presId="urn:microsoft.com/office/officeart/2005/8/layout/vList3"/>
    <dgm:cxn modelId="{B19EBB33-67FA-4679-8C4B-9C60FB3EBEB6}" type="presParOf" srcId="{B758467D-1396-4219-BB0F-7901AFC5D544}" destId="{76C7CA7D-BA8E-4590-BF4B-D680B8A7F8AF}" srcOrd="0" destOrd="0" presId="urn:microsoft.com/office/officeart/2005/8/layout/vList3"/>
    <dgm:cxn modelId="{101C9D5E-486D-48C4-9A62-46725D4C05C7}" type="presParOf" srcId="{B758467D-1396-4219-BB0F-7901AFC5D544}" destId="{DC4046A8-8BB4-457F-93EB-4C25CAD94BE4}" srcOrd="1" destOrd="0" presId="urn:microsoft.com/office/officeart/2005/8/layout/vList3"/>
    <dgm:cxn modelId="{B7EBB882-1743-41D2-BA6C-9293AB9CFEBE}" type="presParOf" srcId="{7E9BC1FD-87F8-4527-9E2C-2D9259EB2E36}" destId="{64F387A5-44C1-48AF-B67B-97D43AE5B5E6}" srcOrd="3" destOrd="0" presId="urn:microsoft.com/office/officeart/2005/8/layout/vList3"/>
    <dgm:cxn modelId="{22893210-F1F4-4275-A1A6-E3565EEF6AF3}" type="presParOf" srcId="{7E9BC1FD-87F8-4527-9E2C-2D9259EB2E36}" destId="{C155E9B6-791B-46A8-B7C5-D7D9BE6AC707}" srcOrd="4" destOrd="0" presId="urn:microsoft.com/office/officeart/2005/8/layout/vList3"/>
    <dgm:cxn modelId="{07CDCE5A-916A-4230-9508-17E7D3FBB8C1}" type="presParOf" srcId="{C155E9B6-791B-46A8-B7C5-D7D9BE6AC707}" destId="{4C93D80D-5360-47B5-9068-6DB43A69E6C7}" srcOrd="0" destOrd="0" presId="urn:microsoft.com/office/officeart/2005/8/layout/vList3"/>
    <dgm:cxn modelId="{2947EE34-C901-4E8D-8B6E-8B4377545F33}" type="presParOf" srcId="{C155E9B6-791B-46A8-B7C5-D7D9BE6AC707}" destId="{C1AF4E31-B2CC-4A2A-BB62-FC75BDF771CE}" srcOrd="1" destOrd="0" presId="urn:microsoft.com/office/officeart/2005/8/layout/vList3"/>
    <dgm:cxn modelId="{E3DE9FC0-5DAD-452F-A9DA-A774D4DDC43A}" type="presParOf" srcId="{7E9BC1FD-87F8-4527-9E2C-2D9259EB2E36}" destId="{D045DA0B-82C5-44C5-B71B-EAFB43D1F095}" srcOrd="5" destOrd="0" presId="urn:microsoft.com/office/officeart/2005/8/layout/vList3"/>
    <dgm:cxn modelId="{58E7C048-BC28-4B93-979F-97C237983E77}" type="presParOf" srcId="{7E9BC1FD-87F8-4527-9E2C-2D9259EB2E36}" destId="{60445994-86B6-4B1B-AF2E-5696E9BDFB9E}" srcOrd="6" destOrd="0" presId="urn:microsoft.com/office/officeart/2005/8/layout/vList3"/>
    <dgm:cxn modelId="{F0250ADD-1A4E-4CFE-A15F-29EFF3C201C6}" type="presParOf" srcId="{60445994-86B6-4B1B-AF2E-5696E9BDFB9E}" destId="{28B3F301-85E8-4FA7-B99F-478F96A756B2}" srcOrd="0" destOrd="0" presId="urn:microsoft.com/office/officeart/2005/8/layout/vList3"/>
    <dgm:cxn modelId="{6392798B-A549-46B5-9EE9-8034AA08BC39}" type="presParOf" srcId="{60445994-86B6-4B1B-AF2E-5696E9BDFB9E}" destId="{D64B015B-3DA9-4A5B-B825-4C61C5581547}" srcOrd="1" destOrd="0" presId="urn:microsoft.com/office/officeart/2005/8/layout/vList3"/>
    <dgm:cxn modelId="{5A55278B-F117-43FE-8E2D-C475D48D9702}" type="presParOf" srcId="{7E9BC1FD-87F8-4527-9E2C-2D9259EB2E36}" destId="{46BEE39B-1807-469A-89FB-93476DC47436}" srcOrd="7" destOrd="0" presId="urn:microsoft.com/office/officeart/2005/8/layout/vList3"/>
    <dgm:cxn modelId="{C2488BD7-22F2-449F-B9DA-2784086DBD6D}" type="presParOf" srcId="{7E9BC1FD-87F8-4527-9E2C-2D9259EB2E36}" destId="{D82D78DC-B33C-4770-8CB2-5A39EB4654A0}" srcOrd="8" destOrd="0" presId="urn:microsoft.com/office/officeart/2005/8/layout/vList3"/>
    <dgm:cxn modelId="{98DD9802-FF9C-46B7-884F-D3A375B0747A}" type="presParOf" srcId="{D82D78DC-B33C-4770-8CB2-5A39EB4654A0}" destId="{561D24D9-EFEA-4E97-9F6F-6AA41668E8F2}" srcOrd="0" destOrd="0" presId="urn:microsoft.com/office/officeart/2005/8/layout/vList3"/>
    <dgm:cxn modelId="{9C9A6D26-E1EA-4483-85B8-3170D052A4D8}" type="presParOf" srcId="{D82D78DC-B33C-4770-8CB2-5A39EB4654A0}" destId="{A895B912-215C-4537-A4F8-A19A209AC0C1}" srcOrd="1" destOrd="0" presId="urn:microsoft.com/office/officeart/2005/8/layout/vList3"/>
    <dgm:cxn modelId="{6E12C930-EA49-4A77-8804-A80E61DE0ED7}" type="presParOf" srcId="{7E9BC1FD-87F8-4527-9E2C-2D9259EB2E36}" destId="{53DDB185-39AE-4CDF-ABFC-A52D8786B8A6}" srcOrd="9" destOrd="0" presId="urn:microsoft.com/office/officeart/2005/8/layout/vList3"/>
    <dgm:cxn modelId="{53741F4F-BEC0-4AFE-955A-F5CEF1ED22FA}" type="presParOf" srcId="{7E9BC1FD-87F8-4527-9E2C-2D9259EB2E36}" destId="{52475A0C-FF53-465A-BAFA-E8D6AE38E352}" srcOrd="10" destOrd="0" presId="urn:microsoft.com/office/officeart/2005/8/layout/vList3"/>
    <dgm:cxn modelId="{B3103305-4EC4-4852-A4D1-6C88F7974FA5}" type="presParOf" srcId="{52475A0C-FF53-465A-BAFA-E8D6AE38E352}" destId="{458971F9-060A-41C3-B500-79B423E62E77}" srcOrd="0" destOrd="0" presId="urn:microsoft.com/office/officeart/2005/8/layout/vList3"/>
    <dgm:cxn modelId="{58C34983-E790-4C45-9B15-2F24D53AE5E8}" type="presParOf" srcId="{52475A0C-FF53-465A-BAFA-E8D6AE38E352}" destId="{E38E5394-EC39-4DC7-8792-4D3E7CCEB057}" srcOrd="1" destOrd="0" presId="urn:microsoft.com/office/officeart/2005/8/layout/vList3"/>
    <dgm:cxn modelId="{6A39824C-7828-491A-B1DD-71AC4A50E82D}" type="presParOf" srcId="{7E9BC1FD-87F8-4527-9E2C-2D9259EB2E36}" destId="{C77B554D-B60F-46FB-A967-CCFEE8A04E31}" srcOrd="11" destOrd="0" presId="urn:microsoft.com/office/officeart/2005/8/layout/vList3"/>
    <dgm:cxn modelId="{550CEF72-C088-476A-B001-88BDAA1C60CA}" type="presParOf" srcId="{7E9BC1FD-87F8-4527-9E2C-2D9259EB2E36}" destId="{2EC1D9AC-6EB8-4DCE-8610-A6FA2FF83947}" srcOrd="12" destOrd="0" presId="urn:microsoft.com/office/officeart/2005/8/layout/vList3"/>
    <dgm:cxn modelId="{6005BA3C-6A95-43AE-967D-93F18B012C3E}" type="presParOf" srcId="{2EC1D9AC-6EB8-4DCE-8610-A6FA2FF83947}" destId="{E832CB1B-CB71-4688-9670-A8AB0BB65476}" srcOrd="0" destOrd="0" presId="urn:microsoft.com/office/officeart/2005/8/layout/vList3"/>
    <dgm:cxn modelId="{5B333BEA-13C5-44F0-80F2-261B0BB7A31C}" type="presParOf" srcId="{2EC1D9AC-6EB8-4DCE-8610-A6FA2FF83947}" destId="{88C2971E-1B90-4D92-BB85-AAA4FAAC8569}" srcOrd="1" destOrd="0" presId="urn:microsoft.com/office/officeart/2005/8/layout/vList3"/>
    <dgm:cxn modelId="{6147B298-3555-4AB5-8D54-E22768697AD2}" type="presParOf" srcId="{7E9BC1FD-87F8-4527-9E2C-2D9259EB2E36}" destId="{424B41E3-E044-4B71-B938-D1048B2339E2}" srcOrd="13" destOrd="0" presId="urn:microsoft.com/office/officeart/2005/8/layout/vList3"/>
    <dgm:cxn modelId="{9E0A879D-9D0E-4763-88B6-3FDF88E4BCC3}" type="presParOf" srcId="{7E9BC1FD-87F8-4527-9E2C-2D9259EB2E36}" destId="{208F2336-6EA8-4AD3-AB7B-F61A3EC1D401}" srcOrd="14" destOrd="0" presId="urn:microsoft.com/office/officeart/2005/8/layout/vList3"/>
    <dgm:cxn modelId="{5CEF6854-237B-4FC1-8306-6EF1E78B8F58}" type="presParOf" srcId="{208F2336-6EA8-4AD3-AB7B-F61A3EC1D401}" destId="{87037314-0FA7-49D7-A44D-3DA8029F3127}" srcOrd="0" destOrd="0" presId="urn:microsoft.com/office/officeart/2005/8/layout/vList3"/>
    <dgm:cxn modelId="{C548615E-7EFB-4CBF-BCB8-CA327C9E2F10}" type="presParOf" srcId="{208F2336-6EA8-4AD3-AB7B-F61A3EC1D401}" destId="{CE2E9769-0245-497D-93DC-7CFD0C43C49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4340D9-542F-48C5-B7EA-9DF1EC9A447F}" type="doc">
      <dgm:prSet loTypeId="urn:microsoft.com/office/officeart/2005/8/layout/vList3" loCatId="list" qsTypeId="urn:microsoft.com/office/officeart/2005/8/quickstyle/simple1" qsCatId="simple" csTypeId="urn:microsoft.com/office/officeart/2005/8/colors/accent1_2" csCatId="accent1" phldr="1"/>
      <dgm:spPr/>
    </dgm:pt>
    <dgm:pt modelId="{8DE8D0A2-3008-4AB9-B5FC-0C217043DE67}">
      <dgm:prSet phldrT="[Text]"/>
      <dgm:spPr>
        <a:solidFill>
          <a:srgbClr val="932784"/>
        </a:solidFill>
      </dgm:spPr>
      <dgm:t>
        <a:bodyPr/>
        <a:lstStyle/>
        <a:p>
          <a:pPr>
            <a:buBlip>
              <a:blip xmlns:r="http://schemas.openxmlformats.org/officeDocument/2006/relationships" r:embed="rId1"/>
            </a:buBlip>
          </a:pPr>
          <a:r>
            <a:rPr lang="en-GB" b="1" dirty="0">
              <a:solidFill>
                <a:schemeClr val="bg1"/>
              </a:solidFill>
            </a:rPr>
            <a:t>Review of hopes</a:t>
          </a:r>
          <a:endParaRPr lang="en-GB" dirty="0">
            <a:solidFill>
              <a:schemeClr val="bg1"/>
            </a:solidFill>
          </a:endParaRPr>
        </a:p>
      </dgm:t>
    </dgm:pt>
    <dgm:pt modelId="{87AA04C1-BD9C-4C76-B343-5551219E4CC3}" type="parTrans" cxnId="{FACBB976-D438-42D3-9F07-2D35271780CA}">
      <dgm:prSet/>
      <dgm:spPr/>
      <dgm:t>
        <a:bodyPr/>
        <a:lstStyle/>
        <a:p>
          <a:endParaRPr lang="en-GB"/>
        </a:p>
      </dgm:t>
    </dgm:pt>
    <dgm:pt modelId="{9699979E-969F-4A17-95B6-A030461B5C2C}" type="sibTrans" cxnId="{FACBB976-D438-42D3-9F07-2D35271780CA}">
      <dgm:prSet/>
      <dgm:spPr/>
      <dgm:t>
        <a:bodyPr/>
        <a:lstStyle/>
        <a:p>
          <a:endParaRPr lang="en-GB"/>
        </a:p>
      </dgm:t>
    </dgm:pt>
    <dgm:pt modelId="{DE5DA5C4-35E2-4180-8FCE-DFFB0FE50032}">
      <dgm:prSet phldrT="[Text]"/>
      <dgm:spPr>
        <a:solidFill>
          <a:srgbClr val="932784"/>
        </a:solidFill>
      </dgm:spPr>
      <dgm:t>
        <a:bodyPr/>
        <a:lstStyle/>
        <a:p>
          <a:pPr>
            <a:buBlip>
              <a:blip xmlns:r="http://schemas.openxmlformats.org/officeDocument/2006/relationships" r:embed="rId1"/>
            </a:buBlip>
          </a:pPr>
          <a:r>
            <a:rPr lang="en-GB" b="1" dirty="0">
              <a:solidFill>
                <a:schemeClr val="bg1"/>
              </a:solidFill>
            </a:rPr>
            <a:t>Post-training evaluation</a:t>
          </a:r>
          <a:endParaRPr lang="en-GB" dirty="0">
            <a:solidFill>
              <a:schemeClr val="bg1"/>
            </a:solidFill>
          </a:endParaRPr>
        </a:p>
      </dgm:t>
    </dgm:pt>
    <dgm:pt modelId="{B52BD913-55C8-4064-BD09-A19DE5AE4237}" type="parTrans" cxnId="{FC25318E-659E-43C8-A485-08A79925BDC5}">
      <dgm:prSet/>
      <dgm:spPr/>
      <dgm:t>
        <a:bodyPr/>
        <a:lstStyle/>
        <a:p>
          <a:endParaRPr lang="en-GB"/>
        </a:p>
      </dgm:t>
    </dgm:pt>
    <dgm:pt modelId="{82A8F819-AEE7-4407-8EA8-2450EBD5A665}" type="sibTrans" cxnId="{FC25318E-659E-43C8-A485-08A79925BDC5}">
      <dgm:prSet/>
      <dgm:spPr/>
      <dgm:t>
        <a:bodyPr/>
        <a:lstStyle/>
        <a:p>
          <a:endParaRPr lang="en-GB"/>
        </a:p>
      </dgm:t>
    </dgm:pt>
    <dgm:pt modelId="{84E16355-7197-4F3B-8421-87C03B54C2FD}">
      <dgm:prSet phldrT="[Text]"/>
      <dgm:spPr>
        <a:solidFill>
          <a:srgbClr val="932784"/>
        </a:solidFill>
      </dgm:spPr>
      <dgm:t>
        <a:bodyPr/>
        <a:lstStyle/>
        <a:p>
          <a:pPr>
            <a:buBlip>
              <a:blip xmlns:r="http://schemas.openxmlformats.org/officeDocument/2006/relationships" r:embed="rId1"/>
            </a:buBlip>
          </a:pPr>
          <a:r>
            <a:rPr lang="en-GB" b="1" dirty="0">
              <a:solidFill>
                <a:schemeClr val="bg1"/>
              </a:solidFill>
            </a:rPr>
            <a:t>Complete a reflection for your CPD/Revalidation</a:t>
          </a:r>
          <a:endParaRPr lang="en-GB" dirty="0">
            <a:solidFill>
              <a:schemeClr val="bg1"/>
            </a:solidFill>
          </a:endParaRPr>
        </a:p>
      </dgm:t>
    </dgm:pt>
    <dgm:pt modelId="{16ED8A8A-936B-448F-8757-2C28BBCFC812}" type="parTrans" cxnId="{83540176-65E7-442C-88D3-E3BCB33FA791}">
      <dgm:prSet/>
      <dgm:spPr/>
      <dgm:t>
        <a:bodyPr/>
        <a:lstStyle/>
        <a:p>
          <a:endParaRPr lang="en-GB"/>
        </a:p>
      </dgm:t>
    </dgm:pt>
    <dgm:pt modelId="{59ED4FA2-AC06-41AD-BC17-34664C885661}" type="sibTrans" cxnId="{83540176-65E7-442C-88D3-E3BCB33FA791}">
      <dgm:prSet/>
      <dgm:spPr/>
      <dgm:t>
        <a:bodyPr/>
        <a:lstStyle/>
        <a:p>
          <a:endParaRPr lang="en-GB"/>
        </a:p>
      </dgm:t>
    </dgm:pt>
    <dgm:pt modelId="{8A37ACDA-0026-47FE-B491-0ADCBA8BFF54}" type="pres">
      <dgm:prSet presAssocID="{924340D9-542F-48C5-B7EA-9DF1EC9A447F}" presName="linearFlow" presStyleCnt="0">
        <dgm:presLayoutVars>
          <dgm:dir/>
          <dgm:resizeHandles val="exact"/>
        </dgm:presLayoutVars>
      </dgm:prSet>
      <dgm:spPr/>
    </dgm:pt>
    <dgm:pt modelId="{A138E159-7329-4577-938C-4CB5B0DC8927}" type="pres">
      <dgm:prSet presAssocID="{8DE8D0A2-3008-4AB9-B5FC-0C217043DE67}" presName="composite" presStyleCnt="0"/>
      <dgm:spPr/>
    </dgm:pt>
    <dgm:pt modelId="{389E416F-B215-42C4-ABF2-BD2EC687D81C}" type="pres">
      <dgm:prSet presAssocID="{8DE8D0A2-3008-4AB9-B5FC-0C217043DE67}" presName="imgShp" presStyleLbl="fgImgPlac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solidFill>
            <a:srgbClr val="FF3399"/>
          </a:solidFill>
        </a:ln>
      </dgm:spPr>
      <dgm:extLst>
        <a:ext uri="{E40237B7-FDA0-4F09-8148-C483321AD2D9}">
          <dgm14:cNvPr xmlns:dgm14="http://schemas.microsoft.com/office/drawing/2010/diagram" id="0" name="" descr="Right And Left Brain with solid fill"/>
        </a:ext>
      </dgm:extLst>
    </dgm:pt>
    <dgm:pt modelId="{9C60F9CF-A6E2-48B3-A790-625BB22AAA80}" type="pres">
      <dgm:prSet presAssocID="{8DE8D0A2-3008-4AB9-B5FC-0C217043DE67}" presName="txShp" presStyleLbl="node1" presStyleIdx="0" presStyleCnt="3">
        <dgm:presLayoutVars>
          <dgm:bulletEnabled val="1"/>
        </dgm:presLayoutVars>
      </dgm:prSet>
      <dgm:spPr/>
    </dgm:pt>
    <dgm:pt modelId="{6A2C7D1B-4223-4B1F-B064-7342B17829A3}" type="pres">
      <dgm:prSet presAssocID="{9699979E-969F-4A17-95B6-A030461B5C2C}" presName="spacing" presStyleCnt="0"/>
      <dgm:spPr/>
    </dgm:pt>
    <dgm:pt modelId="{77C82F77-08CD-4845-9455-84187EF91810}" type="pres">
      <dgm:prSet presAssocID="{DE5DA5C4-35E2-4180-8FCE-DFFB0FE50032}" presName="composite" presStyleCnt="0"/>
      <dgm:spPr/>
    </dgm:pt>
    <dgm:pt modelId="{CA0FDD29-1868-46CD-A6F4-8E14A61203F9}" type="pres">
      <dgm:prSet presAssocID="{DE5DA5C4-35E2-4180-8FCE-DFFB0FE50032}" presName="imgShp" presStyleLbl="fgImgPlac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lipboard Checked with solid fill"/>
        </a:ext>
      </dgm:extLst>
    </dgm:pt>
    <dgm:pt modelId="{4299C2EA-1108-4549-93AC-95E18242E55E}" type="pres">
      <dgm:prSet presAssocID="{DE5DA5C4-35E2-4180-8FCE-DFFB0FE50032}" presName="txShp" presStyleLbl="node1" presStyleIdx="1" presStyleCnt="3">
        <dgm:presLayoutVars>
          <dgm:bulletEnabled val="1"/>
        </dgm:presLayoutVars>
      </dgm:prSet>
      <dgm:spPr/>
    </dgm:pt>
    <dgm:pt modelId="{1676D785-C8C2-481B-B301-A71EF6DCE4D5}" type="pres">
      <dgm:prSet presAssocID="{82A8F819-AEE7-4407-8EA8-2450EBD5A665}" presName="spacing" presStyleCnt="0"/>
      <dgm:spPr/>
    </dgm:pt>
    <dgm:pt modelId="{47AE8EDC-E557-4D9B-9F6D-4D5F71B22B26}" type="pres">
      <dgm:prSet presAssocID="{84E16355-7197-4F3B-8421-87C03B54C2FD}" presName="composite" presStyleCnt="0"/>
      <dgm:spPr/>
    </dgm:pt>
    <dgm:pt modelId="{F2788DFF-D4DF-4240-8CB1-3E6998C17EDD}" type="pres">
      <dgm:prSet presAssocID="{84E16355-7197-4F3B-8421-87C03B54C2FD}" presName="imgShp" presStyleLbl="fgImgPlac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Thought bubble with solid fill"/>
        </a:ext>
      </dgm:extLst>
    </dgm:pt>
    <dgm:pt modelId="{CA8B038F-02FB-4219-A06B-2D6429EF94CD}" type="pres">
      <dgm:prSet presAssocID="{84E16355-7197-4F3B-8421-87C03B54C2FD}" presName="txShp" presStyleLbl="node1" presStyleIdx="2" presStyleCnt="3">
        <dgm:presLayoutVars>
          <dgm:bulletEnabled val="1"/>
        </dgm:presLayoutVars>
      </dgm:prSet>
      <dgm:spPr/>
    </dgm:pt>
  </dgm:ptLst>
  <dgm:cxnLst>
    <dgm:cxn modelId="{F473AC53-9782-4F7E-B012-D057E563E9E3}" type="presOf" srcId="{924340D9-542F-48C5-B7EA-9DF1EC9A447F}" destId="{8A37ACDA-0026-47FE-B491-0ADCBA8BFF54}" srcOrd="0" destOrd="0" presId="urn:microsoft.com/office/officeart/2005/8/layout/vList3"/>
    <dgm:cxn modelId="{83540176-65E7-442C-88D3-E3BCB33FA791}" srcId="{924340D9-542F-48C5-B7EA-9DF1EC9A447F}" destId="{84E16355-7197-4F3B-8421-87C03B54C2FD}" srcOrd="2" destOrd="0" parTransId="{16ED8A8A-936B-448F-8757-2C28BBCFC812}" sibTransId="{59ED4FA2-AC06-41AD-BC17-34664C885661}"/>
    <dgm:cxn modelId="{FACBB976-D438-42D3-9F07-2D35271780CA}" srcId="{924340D9-542F-48C5-B7EA-9DF1EC9A447F}" destId="{8DE8D0A2-3008-4AB9-B5FC-0C217043DE67}" srcOrd="0" destOrd="0" parTransId="{87AA04C1-BD9C-4C76-B343-5551219E4CC3}" sibTransId="{9699979E-969F-4A17-95B6-A030461B5C2C}"/>
    <dgm:cxn modelId="{FC25318E-659E-43C8-A485-08A79925BDC5}" srcId="{924340D9-542F-48C5-B7EA-9DF1EC9A447F}" destId="{DE5DA5C4-35E2-4180-8FCE-DFFB0FE50032}" srcOrd="1" destOrd="0" parTransId="{B52BD913-55C8-4064-BD09-A19DE5AE4237}" sibTransId="{82A8F819-AEE7-4407-8EA8-2450EBD5A665}"/>
    <dgm:cxn modelId="{C3D3CDD2-2E34-494A-98CF-0348DDA6103F}" type="presOf" srcId="{84E16355-7197-4F3B-8421-87C03B54C2FD}" destId="{CA8B038F-02FB-4219-A06B-2D6429EF94CD}" srcOrd="0" destOrd="0" presId="urn:microsoft.com/office/officeart/2005/8/layout/vList3"/>
    <dgm:cxn modelId="{7FD240E8-FD93-4B3A-AFF5-80974CC5BC08}" type="presOf" srcId="{DE5DA5C4-35E2-4180-8FCE-DFFB0FE50032}" destId="{4299C2EA-1108-4549-93AC-95E18242E55E}" srcOrd="0" destOrd="0" presId="urn:microsoft.com/office/officeart/2005/8/layout/vList3"/>
    <dgm:cxn modelId="{6A0D4CF1-2620-4688-8EEF-95DB11871944}" type="presOf" srcId="{8DE8D0A2-3008-4AB9-B5FC-0C217043DE67}" destId="{9C60F9CF-A6E2-48B3-A790-625BB22AAA80}" srcOrd="0" destOrd="0" presId="urn:microsoft.com/office/officeart/2005/8/layout/vList3"/>
    <dgm:cxn modelId="{2322E6D8-EC90-434D-96DD-0FB320E5EA38}" type="presParOf" srcId="{8A37ACDA-0026-47FE-B491-0ADCBA8BFF54}" destId="{A138E159-7329-4577-938C-4CB5B0DC8927}" srcOrd="0" destOrd="0" presId="urn:microsoft.com/office/officeart/2005/8/layout/vList3"/>
    <dgm:cxn modelId="{8AC93D57-BCC9-40F6-897F-0C4852E76C5B}" type="presParOf" srcId="{A138E159-7329-4577-938C-4CB5B0DC8927}" destId="{389E416F-B215-42C4-ABF2-BD2EC687D81C}" srcOrd="0" destOrd="0" presId="urn:microsoft.com/office/officeart/2005/8/layout/vList3"/>
    <dgm:cxn modelId="{40A0D0C7-983F-4A59-BC29-2AD6833C34C8}" type="presParOf" srcId="{A138E159-7329-4577-938C-4CB5B0DC8927}" destId="{9C60F9CF-A6E2-48B3-A790-625BB22AAA80}" srcOrd="1" destOrd="0" presId="urn:microsoft.com/office/officeart/2005/8/layout/vList3"/>
    <dgm:cxn modelId="{A82E3BDF-A13E-4963-ADC3-775BC7B8D107}" type="presParOf" srcId="{8A37ACDA-0026-47FE-B491-0ADCBA8BFF54}" destId="{6A2C7D1B-4223-4B1F-B064-7342B17829A3}" srcOrd="1" destOrd="0" presId="urn:microsoft.com/office/officeart/2005/8/layout/vList3"/>
    <dgm:cxn modelId="{5192214A-B9A8-4CDB-BFA5-6C9248D2C320}" type="presParOf" srcId="{8A37ACDA-0026-47FE-B491-0ADCBA8BFF54}" destId="{77C82F77-08CD-4845-9455-84187EF91810}" srcOrd="2" destOrd="0" presId="urn:microsoft.com/office/officeart/2005/8/layout/vList3"/>
    <dgm:cxn modelId="{99F817BD-A35A-464D-AB62-FA26006B6697}" type="presParOf" srcId="{77C82F77-08CD-4845-9455-84187EF91810}" destId="{CA0FDD29-1868-46CD-A6F4-8E14A61203F9}" srcOrd="0" destOrd="0" presId="urn:microsoft.com/office/officeart/2005/8/layout/vList3"/>
    <dgm:cxn modelId="{639E3AFE-D9B8-4D56-A82A-EC77C0446A00}" type="presParOf" srcId="{77C82F77-08CD-4845-9455-84187EF91810}" destId="{4299C2EA-1108-4549-93AC-95E18242E55E}" srcOrd="1" destOrd="0" presId="urn:microsoft.com/office/officeart/2005/8/layout/vList3"/>
    <dgm:cxn modelId="{211090ED-A2D1-4F23-855A-C58B8DE638B5}" type="presParOf" srcId="{8A37ACDA-0026-47FE-B491-0ADCBA8BFF54}" destId="{1676D785-C8C2-481B-B301-A71EF6DCE4D5}" srcOrd="3" destOrd="0" presId="urn:microsoft.com/office/officeart/2005/8/layout/vList3"/>
    <dgm:cxn modelId="{A92AED69-710F-4843-AC0C-FBFF827D08F3}" type="presParOf" srcId="{8A37ACDA-0026-47FE-B491-0ADCBA8BFF54}" destId="{47AE8EDC-E557-4D9B-9F6D-4D5F71B22B26}" srcOrd="4" destOrd="0" presId="urn:microsoft.com/office/officeart/2005/8/layout/vList3"/>
    <dgm:cxn modelId="{05028380-7609-41AC-ADAD-6CB6A2A76971}" type="presParOf" srcId="{47AE8EDC-E557-4D9B-9F6D-4D5F71B22B26}" destId="{F2788DFF-D4DF-4240-8CB1-3E6998C17EDD}" srcOrd="0" destOrd="0" presId="urn:microsoft.com/office/officeart/2005/8/layout/vList3"/>
    <dgm:cxn modelId="{318E46D1-411A-4594-9D8C-D42985C0560B}" type="presParOf" srcId="{47AE8EDC-E557-4D9B-9F6D-4D5F71B22B26}" destId="{CA8B038F-02FB-4219-A06B-2D6429EF94C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FBE20-4B45-4AC5-BA12-A1A6971420C7}">
      <dsp:nvSpPr>
        <dsp:cNvPr id="0" name=""/>
        <dsp:cNvSpPr/>
      </dsp:nvSpPr>
      <dsp:spPr>
        <a:xfrm>
          <a:off x="-6287733" y="-962167"/>
          <a:ext cx="7486934" cy="7486934"/>
        </a:xfrm>
        <a:prstGeom prst="blockArc">
          <a:avLst>
            <a:gd name="adj1" fmla="val 18900000"/>
            <a:gd name="adj2" fmla="val 2700000"/>
            <a:gd name="adj3" fmla="val 289"/>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F72103-C723-41B7-8686-706DDCAB97B5}">
      <dsp:nvSpPr>
        <dsp:cNvPr id="0" name=""/>
        <dsp:cNvSpPr/>
      </dsp:nvSpPr>
      <dsp:spPr>
        <a:xfrm>
          <a:off x="772088" y="556260"/>
          <a:ext cx="8904747" cy="1112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3063" tIns="71120" rIns="71120" bIns="71120" numCol="1" spcCol="1270" anchor="ctr" anchorCtr="0">
          <a:noAutofit/>
        </a:bodyPr>
        <a:lstStyle/>
        <a:p>
          <a:pPr marL="0" lvl="0" indent="0" algn="l" defTabSz="1244600">
            <a:lnSpc>
              <a:spcPct val="90000"/>
            </a:lnSpc>
            <a:spcBef>
              <a:spcPct val="0"/>
            </a:spcBef>
            <a:spcAft>
              <a:spcPct val="35000"/>
            </a:spcAft>
            <a:buNone/>
          </a:pPr>
          <a:r>
            <a:rPr lang="en-GB" sz="2800" b="1" kern="1200" dirty="0">
              <a:solidFill>
                <a:srgbClr val="FF3399"/>
              </a:solidFill>
            </a:rPr>
            <a:t>Strengthen</a:t>
          </a:r>
          <a:r>
            <a:rPr lang="en-GB" sz="2800" kern="1200" dirty="0">
              <a:solidFill>
                <a:srgbClr val="932784"/>
              </a:solidFill>
            </a:rPr>
            <a:t> postnatal contraception advice and continuity between midwifery, health visiting and sexual health services</a:t>
          </a:r>
        </a:p>
      </dsp:txBody>
      <dsp:txXfrm>
        <a:off x="772088" y="556260"/>
        <a:ext cx="8904747" cy="1112520"/>
      </dsp:txXfrm>
    </dsp:sp>
    <dsp:sp modelId="{D4A6CBD8-44D7-4675-BC76-639AC29DD2FD}">
      <dsp:nvSpPr>
        <dsp:cNvPr id="0" name=""/>
        <dsp:cNvSpPr/>
      </dsp:nvSpPr>
      <dsp:spPr>
        <a:xfrm>
          <a:off x="76763" y="417195"/>
          <a:ext cx="1390650" cy="139065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E3C0A4-4517-487A-9597-73D67718AC72}">
      <dsp:nvSpPr>
        <dsp:cNvPr id="0" name=""/>
        <dsp:cNvSpPr/>
      </dsp:nvSpPr>
      <dsp:spPr>
        <a:xfrm>
          <a:off x="1146143" y="2225040"/>
          <a:ext cx="8500346" cy="1112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3063" tIns="71120" rIns="71120" bIns="71120" numCol="1" spcCol="1270" anchor="ctr" anchorCtr="0">
          <a:noAutofit/>
        </a:bodyPr>
        <a:lstStyle/>
        <a:p>
          <a:pPr marL="0" lvl="0" indent="0" algn="l" defTabSz="1244600">
            <a:lnSpc>
              <a:spcPct val="90000"/>
            </a:lnSpc>
            <a:spcBef>
              <a:spcPct val="0"/>
            </a:spcBef>
            <a:spcAft>
              <a:spcPct val="35000"/>
            </a:spcAft>
            <a:buNone/>
          </a:pPr>
          <a:r>
            <a:rPr lang="en-GB" sz="2800" b="1" kern="1200" dirty="0">
              <a:solidFill>
                <a:srgbClr val="FF3399"/>
              </a:solidFill>
            </a:rPr>
            <a:t>Recognise</a:t>
          </a:r>
          <a:r>
            <a:rPr lang="en-GB" sz="2800" kern="1200" dirty="0">
              <a:solidFill>
                <a:srgbClr val="932784"/>
              </a:solidFill>
            </a:rPr>
            <a:t> the role of health visitors in postnatal contraception care</a:t>
          </a:r>
        </a:p>
      </dsp:txBody>
      <dsp:txXfrm>
        <a:off x="1146143" y="2225040"/>
        <a:ext cx="8500346" cy="1112520"/>
      </dsp:txXfrm>
    </dsp:sp>
    <dsp:sp modelId="{9A2FBC01-6713-4D07-95F6-98BCEED03152}">
      <dsp:nvSpPr>
        <dsp:cNvPr id="0" name=""/>
        <dsp:cNvSpPr/>
      </dsp:nvSpPr>
      <dsp:spPr>
        <a:xfrm>
          <a:off x="481164" y="2085975"/>
          <a:ext cx="1390650" cy="139065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231C3F-52EA-4114-BF08-C91DF8F451AC}">
      <dsp:nvSpPr>
        <dsp:cNvPr id="0" name=""/>
        <dsp:cNvSpPr/>
      </dsp:nvSpPr>
      <dsp:spPr>
        <a:xfrm>
          <a:off x="772088" y="3893820"/>
          <a:ext cx="8904747" cy="1112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3063" tIns="71120" rIns="71120" bIns="71120" numCol="1" spcCol="1270" anchor="ctr" anchorCtr="0">
          <a:noAutofit/>
        </a:bodyPr>
        <a:lstStyle/>
        <a:p>
          <a:pPr marL="0" lvl="0" indent="0" algn="l" defTabSz="1244600">
            <a:lnSpc>
              <a:spcPct val="90000"/>
            </a:lnSpc>
            <a:spcBef>
              <a:spcPct val="0"/>
            </a:spcBef>
            <a:spcAft>
              <a:spcPct val="35000"/>
            </a:spcAft>
            <a:buNone/>
          </a:pPr>
          <a:r>
            <a:rPr lang="en-GB" sz="2800" b="1" kern="1200" dirty="0">
              <a:solidFill>
                <a:srgbClr val="FF3399"/>
              </a:solidFill>
            </a:rPr>
            <a:t>Address</a:t>
          </a:r>
          <a:r>
            <a:rPr lang="en-GB" sz="2800" kern="1200" dirty="0">
              <a:solidFill>
                <a:srgbClr val="932784"/>
              </a:solidFill>
            </a:rPr>
            <a:t> the gap in knowledge and confidence of health visitors in postnatal contraception</a:t>
          </a:r>
        </a:p>
      </dsp:txBody>
      <dsp:txXfrm>
        <a:off x="772088" y="3893820"/>
        <a:ext cx="8904747" cy="1112520"/>
      </dsp:txXfrm>
    </dsp:sp>
    <dsp:sp modelId="{8C0F7E95-A5CE-4BCB-8BB7-EDA0108A43BB}">
      <dsp:nvSpPr>
        <dsp:cNvPr id="0" name=""/>
        <dsp:cNvSpPr/>
      </dsp:nvSpPr>
      <dsp:spPr>
        <a:xfrm>
          <a:off x="76763" y="3754755"/>
          <a:ext cx="1390650" cy="139065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8DA4A-08EC-4C50-96C0-FB139A6B22D4}">
      <dsp:nvSpPr>
        <dsp:cNvPr id="0" name=""/>
        <dsp:cNvSpPr/>
      </dsp:nvSpPr>
      <dsp:spPr>
        <a:xfrm>
          <a:off x="3309" y="197694"/>
          <a:ext cx="3227189" cy="547200"/>
        </a:xfrm>
        <a:prstGeom prst="rect">
          <a:avLst/>
        </a:prstGeom>
        <a:solidFill>
          <a:srgbClr val="93278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bg1"/>
              </a:solidFill>
            </a:rPr>
            <a:t>When you should use it:</a:t>
          </a:r>
        </a:p>
      </dsp:txBody>
      <dsp:txXfrm>
        <a:off x="3309" y="197694"/>
        <a:ext cx="3227189" cy="547200"/>
      </dsp:txXfrm>
    </dsp:sp>
    <dsp:sp modelId="{FE69C3EF-DB4D-4CFC-89CB-061F5CF22B10}">
      <dsp:nvSpPr>
        <dsp:cNvPr id="0" name=""/>
        <dsp:cNvSpPr/>
      </dsp:nvSpPr>
      <dsp:spPr>
        <a:xfrm>
          <a:off x="3309" y="744894"/>
          <a:ext cx="3227189" cy="52155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solidFill>
                <a:srgbClr val="932784"/>
              </a:solidFill>
            </a:rPr>
            <a:t>As soon as possible after unprotected sex</a:t>
          </a:r>
        </a:p>
        <a:p>
          <a:pPr marL="342900" lvl="2" indent="-171450" algn="l" defTabSz="844550">
            <a:lnSpc>
              <a:spcPct val="90000"/>
            </a:lnSpc>
            <a:spcBef>
              <a:spcPct val="0"/>
            </a:spcBef>
            <a:spcAft>
              <a:spcPct val="15000"/>
            </a:spcAft>
            <a:buChar char="•"/>
          </a:pPr>
          <a:r>
            <a:rPr lang="en-GB" sz="1900" kern="1200">
              <a:solidFill>
                <a:srgbClr val="932784"/>
              </a:solidFill>
            </a:rPr>
            <a:t>The 3 day pill (Levonorgestrel, e.g. Levonelle) can be effective for up to 3 days (72 hours) after unprotected sex</a:t>
          </a:r>
          <a:endParaRPr lang="en-GB" sz="1900" kern="1200" dirty="0">
            <a:solidFill>
              <a:srgbClr val="932784"/>
            </a:solidFill>
          </a:endParaRPr>
        </a:p>
        <a:p>
          <a:pPr marL="342900" lvl="2" indent="-171450" algn="l" defTabSz="844550">
            <a:lnSpc>
              <a:spcPct val="90000"/>
            </a:lnSpc>
            <a:spcBef>
              <a:spcPct val="0"/>
            </a:spcBef>
            <a:spcAft>
              <a:spcPct val="15000"/>
            </a:spcAft>
            <a:buChar char="•"/>
          </a:pPr>
          <a:r>
            <a:rPr lang="en-GB" sz="1900" kern="1200" dirty="0">
              <a:solidFill>
                <a:srgbClr val="932784"/>
              </a:solidFill>
            </a:rPr>
            <a:t>The 5 day pill (Ulipristal acetate, e.g. </a:t>
          </a:r>
          <a:r>
            <a:rPr lang="en-GB" sz="1900" kern="1200" dirty="0" err="1">
              <a:solidFill>
                <a:srgbClr val="932784"/>
              </a:solidFill>
            </a:rPr>
            <a:t>EllaOne</a:t>
          </a:r>
          <a:r>
            <a:rPr lang="en-GB" sz="1900" kern="1200" dirty="0">
              <a:solidFill>
                <a:srgbClr val="932784"/>
              </a:solidFill>
            </a:rPr>
            <a:t>) can be effective for up to 5 days (120 hours) after unprotected sex</a:t>
          </a:r>
        </a:p>
        <a:p>
          <a:pPr marL="342900" lvl="2" indent="-171450" algn="l" defTabSz="844550">
            <a:lnSpc>
              <a:spcPct val="90000"/>
            </a:lnSpc>
            <a:spcBef>
              <a:spcPct val="0"/>
            </a:spcBef>
            <a:spcAft>
              <a:spcPct val="15000"/>
            </a:spcAft>
            <a:buChar char="•"/>
          </a:pPr>
          <a:r>
            <a:rPr lang="en-GB" sz="1900" kern="1200" dirty="0">
              <a:solidFill>
                <a:srgbClr val="932784"/>
              </a:solidFill>
            </a:rPr>
            <a:t>The Emergency Copper Coil (IUD) can be fitted up to 5 days after unprotected sex or 5 days after ovulation (if this can be calculated)</a:t>
          </a:r>
        </a:p>
      </dsp:txBody>
      <dsp:txXfrm>
        <a:off x="3309" y="744894"/>
        <a:ext cx="3227189" cy="5215500"/>
      </dsp:txXfrm>
    </dsp:sp>
    <dsp:sp modelId="{DB087548-2F2D-405C-9874-1771A2C900A7}">
      <dsp:nvSpPr>
        <dsp:cNvPr id="0" name=""/>
        <dsp:cNvSpPr/>
      </dsp:nvSpPr>
      <dsp:spPr>
        <a:xfrm>
          <a:off x="3682305" y="197694"/>
          <a:ext cx="3227189" cy="547200"/>
        </a:xfrm>
        <a:prstGeom prst="rect">
          <a:avLst/>
        </a:prstGeom>
        <a:solidFill>
          <a:srgbClr val="93278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a:solidFill>
                <a:schemeClr val="bg1"/>
              </a:solidFill>
            </a:rPr>
            <a:t>Where you get it:</a:t>
          </a:r>
          <a:endParaRPr lang="en-GB" sz="1900" kern="1200" dirty="0">
            <a:solidFill>
              <a:schemeClr val="bg1"/>
            </a:solidFill>
          </a:endParaRPr>
        </a:p>
      </dsp:txBody>
      <dsp:txXfrm>
        <a:off x="3682305" y="197694"/>
        <a:ext cx="3227189" cy="547200"/>
      </dsp:txXfrm>
    </dsp:sp>
    <dsp:sp modelId="{794BA758-00BA-4291-89B4-C80D45FF43FC}">
      <dsp:nvSpPr>
        <dsp:cNvPr id="0" name=""/>
        <dsp:cNvSpPr/>
      </dsp:nvSpPr>
      <dsp:spPr>
        <a:xfrm>
          <a:off x="3682305" y="744894"/>
          <a:ext cx="3227189" cy="52155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solidFill>
                <a:srgbClr val="932784"/>
              </a:solidFill>
            </a:rPr>
            <a:t>It is free in the UK from family doctors, A&amp;E or a sexual health clinic</a:t>
          </a:r>
          <a:endParaRPr lang="en-GB" sz="1900" kern="1200" dirty="0"/>
        </a:p>
        <a:p>
          <a:pPr marL="171450" lvl="1" indent="-171450" algn="l" defTabSz="844550">
            <a:lnSpc>
              <a:spcPct val="90000"/>
            </a:lnSpc>
            <a:spcBef>
              <a:spcPct val="0"/>
            </a:spcBef>
            <a:spcAft>
              <a:spcPct val="15000"/>
            </a:spcAft>
            <a:buChar char="•"/>
          </a:pPr>
          <a:r>
            <a:rPr lang="en-GB" sz="1900" kern="1200" dirty="0">
              <a:solidFill>
                <a:srgbClr val="932784"/>
              </a:solidFill>
            </a:rPr>
            <a:t>It can be brought from a pharmacy</a:t>
          </a:r>
        </a:p>
      </dsp:txBody>
      <dsp:txXfrm>
        <a:off x="3682305" y="744894"/>
        <a:ext cx="3227189" cy="5215500"/>
      </dsp:txXfrm>
    </dsp:sp>
    <dsp:sp modelId="{104A6E41-4F81-4FB1-AF7E-FF37C5849125}">
      <dsp:nvSpPr>
        <dsp:cNvPr id="0" name=""/>
        <dsp:cNvSpPr/>
      </dsp:nvSpPr>
      <dsp:spPr>
        <a:xfrm>
          <a:off x="7361300" y="197694"/>
          <a:ext cx="3227189" cy="547200"/>
        </a:xfrm>
        <a:prstGeom prst="rect">
          <a:avLst/>
        </a:prstGeom>
        <a:solidFill>
          <a:srgbClr val="93278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Clr>
              <a:srgbClr val="932784"/>
            </a:buClr>
            <a:buSzPct val="150000"/>
            <a:buFontTx/>
            <a:buNone/>
          </a:pPr>
          <a:r>
            <a:rPr kumimoji="0" lang="en-GB" sz="1900" b="0" i="0" u="none" strike="noStrike" kern="1200" cap="none" spc="0" normalizeH="0" baseline="0" noProof="0" dirty="0">
              <a:ln>
                <a:noFill/>
              </a:ln>
              <a:solidFill>
                <a:schemeClr val="bg1"/>
              </a:solidFill>
              <a:effectLst/>
              <a:uLnTx/>
              <a:uFillTx/>
              <a:latin typeface="Calibri" panose="020F0502020204030204"/>
              <a:ea typeface="+mn-ea"/>
              <a:cs typeface="+mn-cs"/>
            </a:rPr>
            <a:t>Risks:</a:t>
          </a:r>
          <a:endParaRPr lang="en-GB" sz="1900" kern="1200" dirty="0">
            <a:solidFill>
              <a:schemeClr val="bg1"/>
            </a:solidFill>
          </a:endParaRPr>
        </a:p>
      </dsp:txBody>
      <dsp:txXfrm>
        <a:off x="7361300" y="197694"/>
        <a:ext cx="3227189" cy="547200"/>
      </dsp:txXfrm>
    </dsp:sp>
    <dsp:sp modelId="{805F5053-7058-4D90-B096-326A790CCC94}">
      <dsp:nvSpPr>
        <dsp:cNvPr id="0" name=""/>
        <dsp:cNvSpPr/>
      </dsp:nvSpPr>
      <dsp:spPr>
        <a:xfrm>
          <a:off x="7361300" y="744894"/>
          <a:ext cx="3227189" cy="52155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kumimoji="0" lang="en-GB" sz="1900" b="0" i="0" u="none" strike="noStrike" kern="1200" cap="none" spc="0" normalizeH="0" baseline="0" noProof="0" dirty="0">
              <a:ln>
                <a:noFill/>
              </a:ln>
              <a:solidFill>
                <a:srgbClr val="932784"/>
              </a:solidFill>
              <a:effectLst/>
              <a:uLnTx/>
              <a:uFillTx/>
              <a:latin typeface="Calibri" panose="020F0502020204030204"/>
              <a:ea typeface="+mn-ea"/>
              <a:cs typeface="+mn-cs"/>
            </a:rPr>
            <a:t>About 10% will have headaches, stomach pain, nausea, changes in mood and irregular bleeding until the next period (it may be early or late)</a:t>
          </a:r>
        </a:p>
        <a:p>
          <a:pPr marL="171450" lvl="1" indent="-171450" algn="l" defTabSz="844550">
            <a:lnSpc>
              <a:spcPct val="90000"/>
            </a:lnSpc>
            <a:spcBef>
              <a:spcPct val="0"/>
            </a:spcBef>
            <a:spcAft>
              <a:spcPct val="15000"/>
            </a:spcAft>
            <a:buChar char="•"/>
          </a:pPr>
          <a:r>
            <a:rPr kumimoji="0" lang="en-GB" sz="1900" b="0" i="0" u="none" strike="noStrike" kern="1200" cap="none" spc="0" normalizeH="0" baseline="0" noProof="0" dirty="0">
              <a:ln>
                <a:noFill/>
              </a:ln>
              <a:solidFill>
                <a:srgbClr val="932784"/>
              </a:solidFill>
              <a:effectLst/>
              <a:uLnTx/>
              <a:uFillTx/>
              <a:latin typeface="Calibri" panose="020F0502020204030204"/>
              <a:ea typeface="+mn-ea"/>
              <a:cs typeface="+mn-cs"/>
            </a:rPr>
            <a:t>A pregnancy test is recommended if there is no period more than 3-weeks after unprotected sex</a:t>
          </a:r>
        </a:p>
        <a:p>
          <a:pPr marL="171450" lvl="1" indent="-171450" algn="l" defTabSz="844550">
            <a:lnSpc>
              <a:spcPct val="90000"/>
            </a:lnSpc>
            <a:spcBef>
              <a:spcPct val="0"/>
            </a:spcBef>
            <a:spcAft>
              <a:spcPct val="15000"/>
            </a:spcAft>
            <a:buChar char="•"/>
          </a:pPr>
          <a:r>
            <a:rPr kumimoji="0" lang="en-GB" sz="1900" b="0" i="0" u="none" strike="noStrike" kern="1200" cap="none" spc="0" normalizeH="0" baseline="0" noProof="0" dirty="0">
              <a:ln>
                <a:noFill/>
              </a:ln>
              <a:solidFill>
                <a:srgbClr val="932784"/>
              </a:solidFill>
              <a:effectLst/>
              <a:uLnTx/>
              <a:uFillTx/>
              <a:latin typeface="Calibri" panose="020F0502020204030204"/>
              <a:ea typeface="+mn-ea"/>
              <a:cs typeface="+mn-cs"/>
            </a:rPr>
            <a:t>IUD fitting can be painful and there is often cramping and vaginal spotting/bleeding afterwards</a:t>
          </a:r>
        </a:p>
        <a:p>
          <a:pPr marL="171450" lvl="1" indent="-171450" algn="l" defTabSz="844550">
            <a:lnSpc>
              <a:spcPct val="90000"/>
            </a:lnSpc>
            <a:spcBef>
              <a:spcPct val="0"/>
            </a:spcBef>
            <a:spcAft>
              <a:spcPct val="15000"/>
            </a:spcAft>
            <a:buChar char="•"/>
          </a:pPr>
          <a:r>
            <a:rPr kumimoji="0" lang="en-GB" sz="1900" b="0" i="0" u="none" strike="noStrike" kern="1200" cap="none" spc="0" normalizeH="0" baseline="0" noProof="0" dirty="0">
              <a:ln>
                <a:noFill/>
              </a:ln>
              <a:solidFill>
                <a:srgbClr val="932784"/>
              </a:solidFill>
              <a:effectLst/>
              <a:uLnTx/>
              <a:uFillTx/>
              <a:latin typeface="Calibri" panose="020F0502020204030204"/>
              <a:ea typeface="+mn-ea"/>
              <a:cs typeface="+mn-cs"/>
            </a:rPr>
            <a:t>There is no protective factor against future pregnancies</a:t>
          </a:r>
        </a:p>
      </dsp:txBody>
      <dsp:txXfrm>
        <a:off x="7361300" y="744894"/>
        <a:ext cx="3227189" cy="5215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E88E2-26CE-4F43-9E7A-79772B6972A9}">
      <dsp:nvSpPr>
        <dsp:cNvPr id="0" name=""/>
        <dsp:cNvSpPr/>
      </dsp:nvSpPr>
      <dsp:spPr>
        <a:xfrm>
          <a:off x="8776" y="35294"/>
          <a:ext cx="4470409" cy="800228"/>
        </a:xfrm>
        <a:prstGeom prst="rect">
          <a:avLst/>
        </a:prstGeom>
        <a:solidFill>
          <a:srgbClr val="93278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dirty="0"/>
            <a:t>Contraceptives that </a:t>
          </a:r>
          <a:r>
            <a:rPr lang="en-GB" sz="2000" kern="1200" dirty="0">
              <a:solidFill>
                <a:srgbClr val="FF3399"/>
              </a:solidFill>
            </a:rPr>
            <a:t>can</a:t>
          </a:r>
          <a:r>
            <a:rPr lang="en-GB" sz="2000" kern="1200" dirty="0"/>
            <a:t> be used straight after birth </a:t>
          </a:r>
        </a:p>
      </dsp:txBody>
      <dsp:txXfrm>
        <a:off x="8776" y="35294"/>
        <a:ext cx="4470409" cy="800228"/>
      </dsp:txXfrm>
    </dsp:sp>
    <dsp:sp modelId="{2A5F2566-07E3-4BB2-96BC-B82432853D03}">
      <dsp:nvSpPr>
        <dsp:cNvPr id="0" name=""/>
        <dsp:cNvSpPr/>
      </dsp:nvSpPr>
      <dsp:spPr>
        <a:xfrm>
          <a:off x="29179" y="820164"/>
          <a:ext cx="4464516" cy="475461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solidFill>
                <a:srgbClr val="932784"/>
              </a:solidFill>
            </a:rPr>
            <a:t>The female condoms</a:t>
          </a:r>
        </a:p>
        <a:p>
          <a:pPr marL="171450" lvl="1" indent="-171450" algn="l" defTabSz="800100">
            <a:lnSpc>
              <a:spcPct val="90000"/>
            </a:lnSpc>
            <a:spcBef>
              <a:spcPct val="0"/>
            </a:spcBef>
            <a:spcAft>
              <a:spcPct val="15000"/>
            </a:spcAft>
            <a:buChar char="•"/>
          </a:pPr>
          <a:r>
            <a:rPr lang="en-GB" sz="1800" kern="1200" dirty="0">
              <a:solidFill>
                <a:srgbClr val="932784"/>
              </a:solidFill>
            </a:rPr>
            <a:t>The male condom</a:t>
          </a:r>
        </a:p>
        <a:p>
          <a:pPr marL="171450" lvl="1" indent="-171450" algn="l" defTabSz="800100">
            <a:lnSpc>
              <a:spcPct val="90000"/>
            </a:lnSpc>
            <a:spcBef>
              <a:spcPct val="0"/>
            </a:spcBef>
            <a:spcAft>
              <a:spcPct val="15000"/>
            </a:spcAft>
            <a:buChar char="•"/>
          </a:pPr>
          <a:r>
            <a:rPr lang="en-GB" sz="1800" kern="1200" dirty="0">
              <a:solidFill>
                <a:srgbClr val="932784"/>
              </a:solidFill>
            </a:rPr>
            <a:t>The contraceptive injection - any time after birth if medically eligible</a:t>
          </a:r>
        </a:p>
        <a:p>
          <a:pPr marL="171450" lvl="1" indent="-171450" algn="l" defTabSz="800100">
            <a:lnSpc>
              <a:spcPct val="90000"/>
            </a:lnSpc>
            <a:spcBef>
              <a:spcPct val="0"/>
            </a:spcBef>
            <a:spcAft>
              <a:spcPct val="15000"/>
            </a:spcAft>
            <a:buChar char="•"/>
          </a:pPr>
          <a:r>
            <a:rPr lang="en-GB" sz="1800" kern="1200" dirty="0">
              <a:solidFill>
                <a:srgbClr val="932784"/>
              </a:solidFill>
            </a:rPr>
            <a:t>Contraceptive implant</a:t>
          </a:r>
        </a:p>
        <a:p>
          <a:pPr marL="171450" lvl="1" indent="-171450" algn="l" defTabSz="800100">
            <a:lnSpc>
              <a:spcPct val="90000"/>
            </a:lnSpc>
            <a:spcBef>
              <a:spcPct val="0"/>
            </a:spcBef>
            <a:spcAft>
              <a:spcPct val="15000"/>
            </a:spcAft>
            <a:buChar char="•"/>
          </a:pPr>
          <a:r>
            <a:rPr lang="en-GB" sz="1800" kern="1200" dirty="0">
              <a:solidFill>
                <a:srgbClr val="932784"/>
              </a:solidFill>
            </a:rPr>
            <a:t>Progestogen-only pill (POP) &amp; is a very safe method for most women</a:t>
          </a:r>
        </a:p>
        <a:p>
          <a:pPr marL="171450" lvl="1" indent="-171450" algn="l" defTabSz="800100">
            <a:lnSpc>
              <a:spcPct val="90000"/>
            </a:lnSpc>
            <a:spcBef>
              <a:spcPct val="0"/>
            </a:spcBef>
            <a:spcAft>
              <a:spcPct val="15000"/>
            </a:spcAft>
            <a:buChar char="•"/>
          </a:pPr>
          <a:r>
            <a:rPr lang="en-GB" sz="1800" kern="1200" dirty="0">
              <a:solidFill>
                <a:srgbClr val="932784"/>
              </a:solidFill>
            </a:rPr>
            <a:t>Can be used if certain criteria is met:</a:t>
          </a:r>
        </a:p>
        <a:p>
          <a:pPr marL="342900" lvl="2" indent="-171450" algn="l" defTabSz="800100">
            <a:lnSpc>
              <a:spcPct val="90000"/>
            </a:lnSpc>
            <a:spcBef>
              <a:spcPct val="0"/>
            </a:spcBef>
            <a:spcAft>
              <a:spcPct val="15000"/>
            </a:spcAft>
            <a:buChar char="•"/>
          </a:pPr>
          <a:r>
            <a:rPr lang="en-GB" sz="1800" kern="1200" dirty="0">
              <a:solidFill>
                <a:srgbClr val="932784"/>
              </a:solidFill>
            </a:rPr>
            <a:t>IUD and IUS can be inserted at the time of C-section or vaginal birth or in the following 48 hours</a:t>
          </a:r>
        </a:p>
      </dsp:txBody>
      <dsp:txXfrm>
        <a:off x="29179" y="820164"/>
        <a:ext cx="4464516" cy="4754617"/>
      </dsp:txXfrm>
    </dsp:sp>
    <dsp:sp modelId="{55E53A2D-9ADA-4D6F-95EF-F7B334F765A9}">
      <dsp:nvSpPr>
        <dsp:cNvPr id="0" name=""/>
        <dsp:cNvSpPr/>
      </dsp:nvSpPr>
      <dsp:spPr>
        <a:xfrm>
          <a:off x="5103608" y="28612"/>
          <a:ext cx="5136515" cy="794500"/>
        </a:xfrm>
        <a:prstGeom prst="rect">
          <a:avLst/>
        </a:prstGeom>
        <a:solidFill>
          <a:srgbClr val="93278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dirty="0"/>
            <a:t>Contraceptives that </a:t>
          </a:r>
          <a:r>
            <a:rPr lang="en-GB" sz="2000" kern="1200" dirty="0">
              <a:solidFill>
                <a:srgbClr val="FF3399"/>
              </a:solidFill>
            </a:rPr>
            <a:t>cannot</a:t>
          </a:r>
          <a:r>
            <a:rPr lang="en-GB" sz="2000" kern="1200" dirty="0"/>
            <a:t> be used straight after birth </a:t>
          </a:r>
        </a:p>
      </dsp:txBody>
      <dsp:txXfrm>
        <a:off x="5103608" y="28612"/>
        <a:ext cx="5136515" cy="794500"/>
      </dsp:txXfrm>
    </dsp:sp>
    <dsp:sp modelId="{182B4F5A-03BA-40A0-8E9F-9CA35F9CAFC8}">
      <dsp:nvSpPr>
        <dsp:cNvPr id="0" name=""/>
        <dsp:cNvSpPr/>
      </dsp:nvSpPr>
      <dsp:spPr>
        <a:xfrm>
          <a:off x="5112202" y="823112"/>
          <a:ext cx="5119327" cy="47870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solidFill>
                <a:srgbClr val="932784"/>
              </a:solidFill>
            </a:rPr>
            <a:t>IUD and IUS - can be inserted after Day 28</a:t>
          </a:r>
        </a:p>
        <a:p>
          <a:pPr marL="171450" lvl="1" indent="-171450" algn="l" defTabSz="800100">
            <a:lnSpc>
              <a:spcPct val="90000"/>
            </a:lnSpc>
            <a:spcBef>
              <a:spcPct val="0"/>
            </a:spcBef>
            <a:spcAft>
              <a:spcPct val="15000"/>
            </a:spcAft>
            <a:buChar char="•"/>
          </a:pPr>
          <a:r>
            <a:rPr lang="en-GB" sz="1800" kern="1200" dirty="0">
              <a:solidFill>
                <a:srgbClr val="932784"/>
              </a:solidFill>
            </a:rPr>
            <a:t>Diaphragm/Cap - can be used from 6 weeks after birth</a:t>
          </a:r>
        </a:p>
        <a:p>
          <a:pPr marL="171450" lvl="1" indent="-171450" algn="l" defTabSz="800100">
            <a:lnSpc>
              <a:spcPct val="90000"/>
            </a:lnSpc>
            <a:spcBef>
              <a:spcPct val="0"/>
            </a:spcBef>
            <a:spcAft>
              <a:spcPct val="15000"/>
            </a:spcAft>
            <a:buChar char="•"/>
          </a:pPr>
          <a:r>
            <a:rPr lang="en-GB" sz="1800" kern="1200" dirty="0">
              <a:solidFill>
                <a:srgbClr val="932784"/>
              </a:solidFill>
            </a:rPr>
            <a:t>Combined Hormonal Contraception (CHC) - 3 weeks after birth</a:t>
          </a:r>
        </a:p>
        <a:p>
          <a:pPr marL="342900" lvl="2" indent="-171450" algn="l" defTabSz="800100">
            <a:lnSpc>
              <a:spcPct val="90000"/>
            </a:lnSpc>
            <a:spcBef>
              <a:spcPct val="0"/>
            </a:spcBef>
            <a:spcAft>
              <a:spcPct val="15000"/>
            </a:spcAft>
            <a:buChar char="•"/>
          </a:pPr>
          <a:r>
            <a:rPr lang="en-GB" sz="1800" kern="1200" dirty="0">
              <a:solidFill>
                <a:srgbClr val="932784"/>
              </a:solidFill>
            </a:rPr>
            <a:t>Delayed until 6 weeks after birth if the woman is:</a:t>
          </a:r>
        </a:p>
        <a:p>
          <a:pPr marL="514350" lvl="3" indent="-171450" algn="l" defTabSz="800100">
            <a:lnSpc>
              <a:spcPct val="90000"/>
            </a:lnSpc>
            <a:spcBef>
              <a:spcPct val="0"/>
            </a:spcBef>
            <a:spcAft>
              <a:spcPct val="15000"/>
            </a:spcAft>
            <a:buChar char="•"/>
          </a:pPr>
          <a:r>
            <a:rPr lang="en-GB" sz="1800" kern="1200" dirty="0">
              <a:solidFill>
                <a:srgbClr val="932784"/>
              </a:solidFill>
            </a:rPr>
            <a:t>at increased pregnancy-related VTE risk</a:t>
          </a:r>
        </a:p>
        <a:p>
          <a:pPr marL="514350" lvl="3" indent="-171450" algn="l" defTabSz="800100">
            <a:lnSpc>
              <a:spcPct val="90000"/>
            </a:lnSpc>
            <a:spcBef>
              <a:spcPct val="0"/>
            </a:spcBef>
            <a:spcAft>
              <a:spcPct val="15000"/>
            </a:spcAft>
            <a:buChar char="•"/>
          </a:pPr>
          <a:r>
            <a:rPr lang="en-GB" sz="1800" kern="1200" dirty="0">
              <a:solidFill>
                <a:srgbClr val="932784"/>
              </a:solidFill>
            </a:rPr>
            <a:t>breastfeeding</a:t>
          </a:r>
        </a:p>
        <a:p>
          <a:pPr marL="171450" lvl="1" indent="-171450" algn="l" defTabSz="800100">
            <a:lnSpc>
              <a:spcPct val="90000"/>
            </a:lnSpc>
            <a:spcBef>
              <a:spcPct val="0"/>
            </a:spcBef>
            <a:spcAft>
              <a:spcPct val="15000"/>
            </a:spcAft>
            <a:buChar char="•"/>
          </a:pPr>
          <a:r>
            <a:rPr lang="en-GB" sz="1800" kern="1200" dirty="0">
              <a:solidFill>
                <a:srgbClr val="932784"/>
              </a:solidFill>
            </a:rPr>
            <a:t>The Ring and Patch: </a:t>
          </a:r>
        </a:p>
        <a:p>
          <a:pPr marL="342900" lvl="2" indent="-171450" algn="l" defTabSz="800100">
            <a:lnSpc>
              <a:spcPct val="90000"/>
            </a:lnSpc>
            <a:spcBef>
              <a:spcPct val="0"/>
            </a:spcBef>
            <a:spcAft>
              <a:spcPct val="15000"/>
            </a:spcAft>
            <a:buChar char="•"/>
          </a:pPr>
          <a:r>
            <a:rPr lang="en-GB" sz="1800" kern="1200" dirty="0">
              <a:solidFill>
                <a:srgbClr val="932784"/>
              </a:solidFill>
            </a:rPr>
            <a:t>Breastfeeding women, safe to start 6 weeks after birth</a:t>
          </a:r>
        </a:p>
        <a:p>
          <a:pPr marL="342900" lvl="2" indent="-171450" algn="l" defTabSz="800100">
            <a:lnSpc>
              <a:spcPct val="90000"/>
            </a:lnSpc>
            <a:spcBef>
              <a:spcPct val="0"/>
            </a:spcBef>
            <a:spcAft>
              <a:spcPct val="15000"/>
            </a:spcAft>
            <a:buChar char="•"/>
          </a:pPr>
          <a:r>
            <a:rPr lang="en-GB" sz="1800" kern="1200" dirty="0">
              <a:solidFill>
                <a:srgbClr val="932784"/>
              </a:solidFill>
            </a:rPr>
            <a:t>Non-breastfeeding women, with no pregnancy-VTE risk factors, can safely start 3 weeks after birth</a:t>
          </a:r>
        </a:p>
        <a:p>
          <a:pPr marL="342900" lvl="2" indent="-171450" algn="l" defTabSz="800100">
            <a:lnSpc>
              <a:spcPct val="90000"/>
            </a:lnSpc>
            <a:spcBef>
              <a:spcPct val="0"/>
            </a:spcBef>
            <a:spcAft>
              <a:spcPct val="15000"/>
            </a:spcAft>
            <a:buChar char="•"/>
          </a:pPr>
          <a:r>
            <a:rPr lang="en-GB" sz="1800" kern="1200" dirty="0">
              <a:solidFill>
                <a:srgbClr val="932784"/>
              </a:solidFill>
            </a:rPr>
            <a:t>Non-breastfeeding women, with pregnancy-related VTE risk factors, should wait until 6 weeks after birth</a:t>
          </a:r>
        </a:p>
      </dsp:txBody>
      <dsp:txXfrm>
        <a:off x="5112202" y="823112"/>
        <a:ext cx="5119327" cy="47870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7311E-4CF0-49E0-A799-8BDFB4E5AC49}">
      <dsp:nvSpPr>
        <dsp:cNvPr id="0" name=""/>
        <dsp:cNvSpPr/>
      </dsp:nvSpPr>
      <dsp:spPr>
        <a:xfrm rot="5400000">
          <a:off x="6339287" y="-2497919"/>
          <a:ext cx="1829905" cy="682752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marR="0" lvl="1" indent="0" algn="l" defTabSz="889000" eaLnBrk="1" fontAlgn="auto" latinLnBrk="0" hangingPunct="1">
            <a:lnSpc>
              <a:spcPct val="90000"/>
            </a:lnSpc>
            <a:spcBef>
              <a:spcPct val="0"/>
            </a:spcBef>
            <a:spcAft>
              <a:spcPct val="15000"/>
            </a:spcAft>
            <a:buClrTx/>
            <a:buSzTx/>
            <a:buFont typeface="Arial" panose="020B0604020202020204" pitchFamily="34" charset="0"/>
            <a:buBlip>
              <a:blip xmlns:r="http://schemas.openxmlformats.org/officeDocument/2006/relationships" r:embed="rId1"/>
            </a:buBlip>
            <a:tabLst/>
            <a:defRPr/>
          </a:pPr>
          <a:r>
            <a:rPr lang="en-GB" sz="1800" b="0" kern="1200">
              <a:solidFill>
                <a:srgbClr val="932784"/>
              </a:solidFill>
            </a:rPr>
            <a:t>7% of men</a:t>
          </a:r>
          <a:endParaRPr lang="en-GB" sz="2000" kern="1200" dirty="0">
            <a:solidFill>
              <a:srgbClr val="932784"/>
            </a:solidFill>
          </a:endParaRPr>
        </a:p>
        <a:p>
          <a:pPr marL="228600" marR="0" lvl="1" indent="0" algn="l" defTabSz="889000" eaLnBrk="1" fontAlgn="auto" latinLnBrk="0" hangingPunct="1">
            <a:lnSpc>
              <a:spcPct val="90000"/>
            </a:lnSpc>
            <a:spcBef>
              <a:spcPct val="0"/>
            </a:spcBef>
            <a:spcAft>
              <a:spcPct val="15000"/>
            </a:spcAft>
            <a:buClrTx/>
            <a:buSzTx/>
            <a:buFont typeface="Arial" panose="020B0604020202020204" pitchFamily="34" charset="0"/>
            <a:buBlip>
              <a:blip xmlns:r="http://schemas.openxmlformats.org/officeDocument/2006/relationships" r:embed="rId1"/>
            </a:buBlip>
            <a:tabLst/>
            <a:defRPr/>
          </a:pPr>
          <a:r>
            <a:rPr lang="en-GB" sz="1800" b="0" kern="1200" dirty="0">
              <a:solidFill>
                <a:srgbClr val="932784"/>
              </a:solidFill>
            </a:rPr>
            <a:t>10% of women</a:t>
          </a:r>
        </a:p>
        <a:p>
          <a:pPr marL="228600" marR="0" lvl="1" indent="0" algn="l" defTabSz="889000" eaLnBrk="1" fontAlgn="auto" latinLnBrk="0" hangingPunct="1">
            <a:lnSpc>
              <a:spcPct val="90000"/>
            </a:lnSpc>
            <a:spcBef>
              <a:spcPct val="0"/>
            </a:spcBef>
            <a:spcAft>
              <a:spcPct val="15000"/>
            </a:spcAft>
            <a:buClrTx/>
            <a:buSzTx/>
            <a:buFont typeface="Arial" panose="020B0604020202020204" pitchFamily="34" charset="0"/>
            <a:buBlip>
              <a:blip xmlns:r="http://schemas.openxmlformats.org/officeDocument/2006/relationships" r:embed="rId1"/>
            </a:buBlip>
            <a:tabLst/>
            <a:defRPr/>
          </a:pPr>
          <a:r>
            <a:rPr lang="en-GB" sz="1800" b="0" kern="1200" dirty="0">
              <a:solidFill>
                <a:srgbClr val="932784"/>
              </a:solidFill>
            </a:rPr>
            <a:t>32% of black African men</a:t>
          </a:r>
          <a:endParaRPr lang="en-GB" sz="2000" kern="1200" dirty="0">
            <a:solidFill>
              <a:srgbClr val="932784"/>
            </a:solidFill>
          </a:endParaRPr>
        </a:p>
        <a:p>
          <a:pPr marL="228600" marR="0" lvl="1" indent="0" algn="l" defTabSz="889000" eaLnBrk="1" fontAlgn="auto" latinLnBrk="0" hangingPunct="1">
            <a:lnSpc>
              <a:spcPct val="90000"/>
            </a:lnSpc>
            <a:spcBef>
              <a:spcPct val="0"/>
            </a:spcBef>
            <a:spcAft>
              <a:spcPct val="15000"/>
            </a:spcAft>
            <a:buClrTx/>
            <a:buSzTx/>
            <a:buFont typeface="Arial" panose="020B0604020202020204" pitchFamily="34" charset="0"/>
            <a:buBlip>
              <a:blip xmlns:r="http://schemas.openxmlformats.org/officeDocument/2006/relationships" r:embed="rId1"/>
            </a:buBlip>
            <a:tabLst/>
            <a:defRPr/>
          </a:pPr>
          <a:r>
            <a:rPr lang="en-GB" sz="1800" b="0" kern="1200" dirty="0">
              <a:solidFill>
                <a:srgbClr val="932784"/>
              </a:solidFill>
            </a:rPr>
            <a:t>25% of black African women</a:t>
          </a:r>
          <a:endParaRPr lang="en-GB" sz="2000" kern="1200" dirty="0">
            <a:solidFill>
              <a:srgbClr val="932784"/>
            </a:solidFill>
          </a:endParaRPr>
        </a:p>
        <a:p>
          <a:pPr marL="228600" marR="0" lvl="1" indent="0" algn="l" defTabSz="889000" eaLnBrk="1" fontAlgn="auto" latinLnBrk="0" hangingPunct="1">
            <a:lnSpc>
              <a:spcPct val="90000"/>
            </a:lnSpc>
            <a:spcBef>
              <a:spcPct val="0"/>
            </a:spcBef>
            <a:spcAft>
              <a:spcPct val="15000"/>
            </a:spcAft>
            <a:buClrTx/>
            <a:buSzTx/>
            <a:buFont typeface="Arial" panose="020B0604020202020204" pitchFamily="34" charset="0"/>
            <a:buBlip>
              <a:blip xmlns:r="http://schemas.openxmlformats.org/officeDocument/2006/relationships" r:embed="rId1"/>
            </a:buBlip>
            <a:tabLst/>
            <a:defRPr/>
          </a:pPr>
          <a:r>
            <a:rPr lang="en-GB" sz="1800" b="0" kern="1200" dirty="0">
              <a:solidFill>
                <a:srgbClr val="932784"/>
              </a:solidFill>
            </a:rPr>
            <a:t>25% of Asian women</a:t>
          </a:r>
          <a:endParaRPr lang="en-GB" sz="1800" kern="1200" dirty="0">
            <a:solidFill>
              <a:srgbClr val="932784"/>
            </a:solidFill>
          </a:endParaRPr>
        </a:p>
        <a:p>
          <a:pPr marL="228600" marR="0" lvl="1" indent="0" algn="l" defTabSz="889000" eaLnBrk="1" fontAlgn="auto" latinLnBrk="0" hangingPunct="1">
            <a:lnSpc>
              <a:spcPct val="90000"/>
            </a:lnSpc>
            <a:spcBef>
              <a:spcPct val="0"/>
            </a:spcBef>
            <a:spcAft>
              <a:spcPct val="15000"/>
            </a:spcAft>
            <a:buClrTx/>
            <a:buSzTx/>
            <a:buFont typeface="Arial" panose="020B0604020202020204" pitchFamily="34" charset="0"/>
            <a:buBlip>
              <a:blip xmlns:r="http://schemas.openxmlformats.org/officeDocument/2006/relationships" r:embed="rId1"/>
            </a:buBlip>
            <a:tabLst/>
            <a:defRPr/>
          </a:pPr>
          <a:r>
            <a:rPr lang="en-GB" sz="1800" kern="1200" dirty="0">
              <a:solidFill>
                <a:srgbClr val="932784"/>
              </a:solidFill>
            </a:rPr>
            <a:t>23% of black Caribbean men</a:t>
          </a:r>
          <a:endParaRPr lang="en-GB" sz="2000" kern="1200" dirty="0">
            <a:solidFill>
              <a:srgbClr val="932784"/>
            </a:solidFill>
          </a:endParaRPr>
        </a:p>
      </dsp:txBody>
      <dsp:txXfrm rot="-5400000">
        <a:off x="3840480" y="90217"/>
        <a:ext cx="6738191" cy="1651247"/>
      </dsp:txXfrm>
    </dsp:sp>
    <dsp:sp modelId="{2BDCB156-0DF9-4EFE-824D-6EA6A9DCA4C4}">
      <dsp:nvSpPr>
        <dsp:cNvPr id="0" name=""/>
        <dsp:cNvSpPr/>
      </dsp:nvSpPr>
      <dsp:spPr>
        <a:xfrm>
          <a:off x="0" y="212157"/>
          <a:ext cx="3840480" cy="1407364"/>
        </a:xfrm>
        <a:prstGeom prst="roundRect">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dirty="0"/>
            <a:t>Aged 16-19-yrs report not using any contraception at the first time of having sex</a:t>
          </a:r>
        </a:p>
      </dsp:txBody>
      <dsp:txXfrm>
        <a:off x="68702" y="280859"/>
        <a:ext cx="3703076" cy="1269960"/>
      </dsp:txXfrm>
    </dsp:sp>
    <dsp:sp modelId="{7E9BD930-330E-4F00-9E14-08A76E25643A}">
      <dsp:nvSpPr>
        <dsp:cNvPr id="0" name=""/>
        <dsp:cNvSpPr/>
      </dsp:nvSpPr>
      <dsp:spPr>
        <a:xfrm rot="5400000">
          <a:off x="6364631" y="-434955"/>
          <a:ext cx="1779216" cy="682752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Blip>
              <a:blip xmlns:r="http://schemas.openxmlformats.org/officeDocument/2006/relationships" r:embed="rId1"/>
            </a:buBlip>
            <a:tabLst/>
            <a:defRPr/>
          </a:pPr>
          <a:r>
            <a:rPr lang="en-GB" sz="1800" kern="1200" dirty="0">
              <a:solidFill>
                <a:srgbClr val="932784"/>
              </a:solidFill>
            </a:rPr>
            <a:t>Between ¼ and 1/3 of under-16s have had sex</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Blip>
              <a:blip xmlns:r="http://schemas.openxmlformats.org/officeDocument/2006/relationships" r:embed="rId1"/>
            </a:buBlip>
            <a:tabLst/>
            <a:defRPr/>
          </a:pPr>
          <a:r>
            <a:rPr lang="en-GB" sz="1800" kern="1200" dirty="0">
              <a:solidFill>
                <a:srgbClr val="932784"/>
              </a:solidFill>
            </a:rPr>
            <a:t>60% of boys and 47% of girls who leave school with no qualifications have had sex</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Blip>
              <a:blip xmlns:r="http://schemas.openxmlformats.org/officeDocument/2006/relationships" r:embed="rId1"/>
            </a:buBlip>
            <a:tabLst/>
            <a:defRPr/>
          </a:pPr>
          <a:r>
            <a:rPr lang="en-GB" sz="1800" kern="1200" dirty="0">
              <a:solidFill>
                <a:srgbClr val="932784"/>
              </a:solidFill>
            </a:rPr>
            <a:t>Lesbian/bisexual women are at increased risk of unplanned pregnancy</a:t>
          </a:r>
        </a:p>
        <a:p>
          <a:pPr marL="0" lvl="0" indent="0" algn="l" defTabSz="914400">
            <a:lnSpc>
              <a:spcPct val="100000"/>
            </a:lnSpc>
            <a:spcBef>
              <a:spcPct val="0"/>
            </a:spcBef>
            <a:spcAft>
              <a:spcPts val="0"/>
            </a:spcAft>
            <a:buClrTx/>
            <a:buSzTx/>
            <a:buFont typeface="Arial" panose="020B0604020202020204" pitchFamily="34" charset="0"/>
            <a:buBlip>
              <a:blip xmlns:r="http://schemas.openxmlformats.org/officeDocument/2006/relationships" r:embed="rId1"/>
            </a:buBlip>
          </a:pPr>
          <a:r>
            <a:rPr lang="en-GB" sz="1800" b="0" kern="1200" dirty="0">
              <a:solidFill>
                <a:srgbClr val="932784"/>
              </a:solidFill>
            </a:rPr>
            <a:t>Sex before 16 is associated with higher levels of regret</a:t>
          </a:r>
        </a:p>
      </dsp:txBody>
      <dsp:txXfrm rot="-5400000">
        <a:off x="3840479" y="2176051"/>
        <a:ext cx="6740666" cy="1605508"/>
      </dsp:txXfrm>
    </dsp:sp>
    <dsp:sp modelId="{6E9A9B42-93C3-4B5A-9202-699857325E96}">
      <dsp:nvSpPr>
        <dsp:cNvPr id="0" name=""/>
        <dsp:cNvSpPr/>
      </dsp:nvSpPr>
      <dsp:spPr>
        <a:xfrm>
          <a:off x="0" y="2323210"/>
          <a:ext cx="3840480" cy="1311187"/>
        </a:xfrm>
        <a:prstGeom prst="roundRect">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1200150">
            <a:lnSpc>
              <a:spcPct val="90000"/>
            </a:lnSpc>
            <a:spcBef>
              <a:spcPct val="0"/>
            </a:spcBef>
            <a:spcAft>
              <a:spcPct val="35000"/>
            </a:spcAft>
            <a:buNone/>
          </a:pPr>
          <a:r>
            <a:rPr lang="en-GB" sz="2000" b="1" kern="1200" dirty="0"/>
            <a:t>Other considerations</a:t>
          </a:r>
        </a:p>
      </dsp:txBody>
      <dsp:txXfrm>
        <a:off x="64007" y="2387217"/>
        <a:ext cx="3712466" cy="1183173"/>
      </dsp:txXfrm>
    </dsp:sp>
    <dsp:sp modelId="{84E53821-C8DD-4AE9-AE37-C34680FDA973}">
      <dsp:nvSpPr>
        <dsp:cNvPr id="0" name=""/>
        <dsp:cNvSpPr/>
      </dsp:nvSpPr>
      <dsp:spPr>
        <a:xfrm rot="5400000">
          <a:off x="6460592" y="1506703"/>
          <a:ext cx="1587295" cy="682752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Blip>
              <a:blip xmlns:r="http://schemas.openxmlformats.org/officeDocument/2006/relationships" r:embed="rId1"/>
            </a:buBlip>
            <a:tabLst/>
            <a:defRPr/>
          </a:pPr>
          <a:r>
            <a:rPr lang="en-GB" sz="1800" b="0" kern="1200" dirty="0">
              <a:solidFill>
                <a:srgbClr val="932784"/>
              </a:solidFill>
            </a:rPr>
            <a:t>Highest abortion rate was for those aged 19–21, at 33 per 1000 pregnancies</a:t>
          </a:r>
          <a:endParaRPr lang="en-GB" sz="2000" b="0" kern="1200" dirty="0">
            <a:solidFill>
              <a:srgbClr val="932784"/>
            </a:solidFill>
          </a:endParaRPr>
        </a:p>
        <a:p>
          <a:pPr marL="0" lvl="0" indent="0" algn="l" defTabSz="914400">
            <a:lnSpc>
              <a:spcPct val="100000"/>
            </a:lnSpc>
            <a:spcBef>
              <a:spcPct val="0"/>
            </a:spcBef>
            <a:spcAft>
              <a:spcPts val="0"/>
            </a:spcAft>
            <a:buClrTx/>
            <a:buSzTx/>
            <a:buFont typeface="Arial" panose="020B0604020202020204" pitchFamily="34" charset="0"/>
            <a:buBlip>
              <a:blip xmlns:r="http://schemas.openxmlformats.org/officeDocument/2006/relationships" r:embed="rId1"/>
            </a:buBlip>
          </a:pPr>
          <a:r>
            <a:rPr lang="en-GB" sz="1800" b="0" kern="1200" dirty="0">
              <a:solidFill>
                <a:srgbClr val="932784"/>
              </a:solidFill>
            </a:rPr>
            <a:t>Under 16s was 4 per 1000 </a:t>
          </a:r>
          <a:endParaRPr lang="en-GB" sz="2000" b="0" kern="1200" dirty="0">
            <a:solidFill>
              <a:srgbClr val="932784"/>
            </a:solidFill>
          </a:endParaRPr>
        </a:p>
        <a:p>
          <a:pPr marL="0" lvl="0" indent="0" algn="l" defTabSz="914400">
            <a:lnSpc>
              <a:spcPct val="100000"/>
            </a:lnSpc>
            <a:spcBef>
              <a:spcPct val="0"/>
            </a:spcBef>
            <a:spcAft>
              <a:spcPts val="0"/>
            </a:spcAft>
            <a:buClrTx/>
            <a:buSzTx/>
            <a:buFont typeface="Arial" panose="020B0604020202020204" pitchFamily="34" charset="0"/>
            <a:buBlip>
              <a:blip xmlns:r="http://schemas.openxmlformats.org/officeDocument/2006/relationships" r:embed="rId1"/>
            </a:buBlip>
          </a:pPr>
          <a:r>
            <a:rPr lang="en-GB" sz="1800" b="0" kern="1200" dirty="0">
              <a:solidFill>
                <a:srgbClr val="932784"/>
              </a:solidFill>
            </a:rPr>
            <a:t>Under 18s was 17.6 per 1000</a:t>
          </a:r>
        </a:p>
        <a:p>
          <a:pPr marL="0" lvl="0" indent="0" algn="l" defTabSz="914400">
            <a:lnSpc>
              <a:spcPct val="100000"/>
            </a:lnSpc>
            <a:spcBef>
              <a:spcPct val="0"/>
            </a:spcBef>
            <a:spcAft>
              <a:spcPts val="0"/>
            </a:spcAft>
            <a:buClrTx/>
            <a:buSzTx/>
            <a:buFont typeface="Arial" panose="020B0604020202020204" pitchFamily="34" charset="0"/>
            <a:buBlip>
              <a:blip xmlns:r="http://schemas.openxmlformats.org/officeDocument/2006/relationships" r:embed="rId1"/>
            </a:buBlip>
          </a:pPr>
          <a:r>
            <a:rPr lang="en-GB" sz="1800" b="0" kern="1200" dirty="0">
              <a:solidFill>
                <a:srgbClr val="932784"/>
              </a:solidFill>
            </a:rPr>
            <a:t>Repeat abortions accounted for 25% of all under 25s</a:t>
          </a:r>
        </a:p>
      </dsp:txBody>
      <dsp:txXfrm rot="-5400000">
        <a:off x="3840480" y="4204301"/>
        <a:ext cx="6750035" cy="1432325"/>
      </dsp:txXfrm>
    </dsp:sp>
    <dsp:sp modelId="{0B39EEBA-F29B-41DF-B5A9-ACCF2EFFED5E}">
      <dsp:nvSpPr>
        <dsp:cNvPr id="0" name=""/>
        <dsp:cNvSpPr/>
      </dsp:nvSpPr>
      <dsp:spPr>
        <a:xfrm>
          <a:off x="0" y="4156314"/>
          <a:ext cx="3840480" cy="1528297"/>
        </a:xfrm>
        <a:prstGeom prst="roundRect">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914400">
            <a:lnSpc>
              <a:spcPct val="100000"/>
            </a:lnSpc>
            <a:spcBef>
              <a:spcPct val="0"/>
            </a:spcBef>
            <a:spcAft>
              <a:spcPts val="0"/>
            </a:spcAft>
            <a:buClrTx/>
            <a:buSzTx/>
            <a:buFont typeface="Arial" panose="020B0604020202020204" pitchFamily="34" charset="0"/>
            <a:buNone/>
          </a:pPr>
          <a:r>
            <a:rPr lang="en-GB" sz="2000" b="1" kern="1200" dirty="0"/>
            <a:t>Abortion rates</a:t>
          </a:r>
        </a:p>
      </dsp:txBody>
      <dsp:txXfrm>
        <a:off x="74605" y="4230919"/>
        <a:ext cx="3691270" cy="13790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F76F3-5F49-4520-9D3D-53F697B9DEA9}">
      <dsp:nvSpPr>
        <dsp:cNvPr id="0" name=""/>
        <dsp:cNvSpPr/>
      </dsp:nvSpPr>
      <dsp:spPr>
        <a:xfrm rot="10800000">
          <a:off x="3034244" y="20339"/>
          <a:ext cx="10220183" cy="497168"/>
        </a:xfrm>
        <a:prstGeom prst="homePlate">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238"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They understand the advice provided and its implications</a:t>
          </a:r>
        </a:p>
      </dsp:txBody>
      <dsp:txXfrm rot="10800000">
        <a:off x="3158536" y="20339"/>
        <a:ext cx="10095891" cy="497168"/>
      </dsp:txXfrm>
    </dsp:sp>
    <dsp:sp modelId="{772C2F8D-C866-4A63-8A82-AD7A18A58A3F}">
      <dsp:nvSpPr>
        <dsp:cNvPr id="0" name=""/>
        <dsp:cNvSpPr/>
      </dsp:nvSpPr>
      <dsp:spPr>
        <a:xfrm>
          <a:off x="2603048" y="591"/>
          <a:ext cx="497168" cy="49716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4046A8-8BB4-457F-93EB-4C25CAD94BE4}">
      <dsp:nvSpPr>
        <dsp:cNvPr id="0" name=""/>
        <dsp:cNvSpPr/>
      </dsp:nvSpPr>
      <dsp:spPr>
        <a:xfrm rot="10800000">
          <a:off x="2775377" y="622052"/>
          <a:ext cx="10525204" cy="497168"/>
        </a:xfrm>
        <a:prstGeom prst="homePlate">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238"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Their physical or mental health would otherwise be likely to suffer and so provision of advice or treatment is in their best interest</a:t>
          </a:r>
        </a:p>
      </dsp:txBody>
      <dsp:txXfrm rot="10800000">
        <a:off x="2899669" y="622052"/>
        <a:ext cx="10400912" cy="497168"/>
      </dsp:txXfrm>
    </dsp:sp>
    <dsp:sp modelId="{76C7CA7D-BA8E-4590-BF4B-D680B8A7F8AF}">
      <dsp:nvSpPr>
        <dsp:cNvPr id="0" name=""/>
        <dsp:cNvSpPr/>
      </dsp:nvSpPr>
      <dsp:spPr>
        <a:xfrm>
          <a:off x="2526793" y="622052"/>
          <a:ext cx="497168" cy="49716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AF4E31-B2CC-4A2A-BB62-FC75BDF771CE}">
      <dsp:nvSpPr>
        <dsp:cNvPr id="0" name=""/>
        <dsp:cNvSpPr/>
      </dsp:nvSpPr>
      <dsp:spPr>
        <a:xfrm rot="10800000">
          <a:off x="2775377" y="1243513"/>
          <a:ext cx="10525204" cy="497168"/>
        </a:xfrm>
        <a:prstGeom prst="homePlate">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238"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The criteria outlined by Lord Fraser in 1985, commonly known as the Fraser Guidelines is followed</a:t>
          </a:r>
        </a:p>
      </dsp:txBody>
      <dsp:txXfrm rot="10800000">
        <a:off x="2899669" y="1243513"/>
        <a:ext cx="10400912" cy="497168"/>
      </dsp:txXfrm>
    </dsp:sp>
    <dsp:sp modelId="{4C93D80D-5360-47B5-9068-6DB43A69E6C7}">
      <dsp:nvSpPr>
        <dsp:cNvPr id="0" name=""/>
        <dsp:cNvSpPr/>
      </dsp:nvSpPr>
      <dsp:spPr>
        <a:xfrm>
          <a:off x="2526793" y="1243513"/>
          <a:ext cx="497168" cy="49716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4B015B-3DA9-4A5B-B825-4C61C5581547}">
      <dsp:nvSpPr>
        <dsp:cNvPr id="0" name=""/>
        <dsp:cNvSpPr/>
      </dsp:nvSpPr>
      <dsp:spPr>
        <a:xfrm rot="10800000">
          <a:off x="2775377" y="1864974"/>
          <a:ext cx="10525204" cy="497168"/>
        </a:xfrm>
        <a:prstGeom prst="homePlate">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238"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They understand the advice</a:t>
          </a:r>
        </a:p>
      </dsp:txBody>
      <dsp:txXfrm rot="10800000">
        <a:off x="2899669" y="1864974"/>
        <a:ext cx="10400912" cy="497168"/>
      </dsp:txXfrm>
    </dsp:sp>
    <dsp:sp modelId="{28B3F301-85E8-4FA7-B99F-478F96A756B2}">
      <dsp:nvSpPr>
        <dsp:cNvPr id="0" name=""/>
        <dsp:cNvSpPr/>
      </dsp:nvSpPr>
      <dsp:spPr>
        <a:xfrm>
          <a:off x="2526793" y="1864974"/>
          <a:ext cx="497168" cy="497168"/>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95B912-215C-4537-A4F8-A19A209AC0C1}">
      <dsp:nvSpPr>
        <dsp:cNvPr id="0" name=""/>
        <dsp:cNvSpPr/>
      </dsp:nvSpPr>
      <dsp:spPr>
        <a:xfrm rot="10800000">
          <a:off x="2775377" y="2486435"/>
          <a:ext cx="10525204" cy="497168"/>
        </a:xfrm>
        <a:prstGeom prst="homePlate">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238"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The health professional cannot persuade the young person to inform his or her parents or allow the doctor to inform the parents that he or she is seeking contraceptive advice</a:t>
          </a:r>
        </a:p>
      </dsp:txBody>
      <dsp:txXfrm rot="10800000">
        <a:off x="2899669" y="2486435"/>
        <a:ext cx="10400912" cy="497168"/>
      </dsp:txXfrm>
    </dsp:sp>
    <dsp:sp modelId="{561D24D9-EFEA-4E97-9F6F-6AA41668E8F2}">
      <dsp:nvSpPr>
        <dsp:cNvPr id="0" name=""/>
        <dsp:cNvSpPr/>
      </dsp:nvSpPr>
      <dsp:spPr>
        <a:xfrm>
          <a:off x="2526793" y="2486435"/>
          <a:ext cx="497168" cy="497168"/>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8E5394-EC39-4DC7-8792-4D3E7CCEB057}">
      <dsp:nvSpPr>
        <dsp:cNvPr id="0" name=""/>
        <dsp:cNvSpPr/>
      </dsp:nvSpPr>
      <dsp:spPr>
        <a:xfrm rot="10800000">
          <a:off x="2775377" y="3107895"/>
          <a:ext cx="10525204" cy="497168"/>
        </a:xfrm>
        <a:prstGeom prst="homePlate">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238"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They are very likely to begin, or continue having intercourse, with or without contraceptive treatment</a:t>
          </a:r>
        </a:p>
      </dsp:txBody>
      <dsp:txXfrm rot="10800000">
        <a:off x="2899669" y="3107895"/>
        <a:ext cx="10400912" cy="497168"/>
      </dsp:txXfrm>
    </dsp:sp>
    <dsp:sp modelId="{458971F9-060A-41C3-B500-79B423E62E77}">
      <dsp:nvSpPr>
        <dsp:cNvPr id="0" name=""/>
        <dsp:cNvSpPr/>
      </dsp:nvSpPr>
      <dsp:spPr>
        <a:xfrm>
          <a:off x="2526793" y="3107895"/>
          <a:ext cx="497168" cy="497168"/>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C2971E-1B90-4D92-BB85-AAA4FAAC8569}">
      <dsp:nvSpPr>
        <dsp:cNvPr id="0" name=""/>
        <dsp:cNvSpPr/>
      </dsp:nvSpPr>
      <dsp:spPr>
        <a:xfrm rot="10800000">
          <a:off x="2673703" y="3729356"/>
          <a:ext cx="10660769" cy="497168"/>
        </a:xfrm>
        <a:prstGeom prst="homePlate">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238"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kern="1200" dirty="0"/>
            <a:t>If they do not receive contraceptive advice or treatment, their physical and/or mental health are likely to suffer</a:t>
          </a:r>
        </a:p>
      </dsp:txBody>
      <dsp:txXfrm rot="10800000">
        <a:off x="2797995" y="3729356"/>
        <a:ext cx="10536477" cy="497168"/>
      </dsp:txXfrm>
    </dsp:sp>
    <dsp:sp modelId="{E832CB1B-CB71-4688-9670-A8AB0BB65476}">
      <dsp:nvSpPr>
        <dsp:cNvPr id="0" name=""/>
        <dsp:cNvSpPr/>
      </dsp:nvSpPr>
      <dsp:spPr>
        <a:xfrm>
          <a:off x="2492901" y="3729356"/>
          <a:ext cx="497168" cy="497168"/>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2E9769-0245-497D-93DC-7CFD0C43C49E}">
      <dsp:nvSpPr>
        <dsp:cNvPr id="0" name=""/>
        <dsp:cNvSpPr/>
      </dsp:nvSpPr>
      <dsp:spPr>
        <a:xfrm rot="10800000">
          <a:off x="2775377" y="4350817"/>
          <a:ext cx="10525204" cy="497168"/>
        </a:xfrm>
        <a:prstGeom prst="homePlate">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238"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Their best interests require the health professional to give contraceptive advice, treatment, or both, without parental consent</a:t>
          </a:r>
        </a:p>
      </dsp:txBody>
      <dsp:txXfrm rot="10800000">
        <a:off x="2899669" y="4350817"/>
        <a:ext cx="10400912" cy="497168"/>
      </dsp:txXfrm>
    </dsp:sp>
    <dsp:sp modelId="{87037314-0FA7-49D7-A44D-3DA8029F3127}">
      <dsp:nvSpPr>
        <dsp:cNvPr id="0" name=""/>
        <dsp:cNvSpPr/>
      </dsp:nvSpPr>
      <dsp:spPr>
        <a:xfrm>
          <a:off x="2526793" y="4350817"/>
          <a:ext cx="497168" cy="497168"/>
        </a:xfrm>
        <a:prstGeom prst="ellipse">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0F9CF-A6E2-48B3-A790-625BB22AAA80}">
      <dsp:nvSpPr>
        <dsp:cNvPr id="0" name=""/>
        <dsp:cNvSpPr/>
      </dsp:nvSpPr>
      <dsp:spPr>
        <a:xfrm rot="10800000">
          <a:off x="1554877" y="2260"/>
          <a:ext cx="4836456" cy="1346687"/>
        </a:xfrm>
        <a:prstGeom prst="homePlate">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3852"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bg1"/>
              </a:solidFill>
            </a:rPr>
            <a:t>Review of hopes</a:t>
          </a:r>
          <a:endParaRPr lang="en-GB" sz="2800" kern="1200" dirty="0">
            <a:solidFill>
              <a:schemeClr val="bg1"/>
            </a:solidFill>
          </a:endParaRPr>
        </a:p>
      </dsp:txBody>
      <dsp:txXfrm rot="10800000">
        <a:off x="1891549" y="2260"/>
        <a:ext cx="4499784" cy="1346687"/>
      </dsp:txXfrm>
    </dsp:sp>
    <dsp:sp modelId="{389E416F-B215-42C4-ABF2-BD2EC687D81C}">
      <dsp:nvSpPr>
        <dsp:cNvPr id="0" name=""/>
        <dsp:cNvSpPr/>
      </dsp:nvSpPr>
      <dsp:spPr>
        <a:xfrm>
          <a:off x="881533" y="2260"/>
          <a:ext cx="1346687" cy="134668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rgbClr val="FF3399"/>
          </a:solidFill>
          <a:prstDash val="solid"/>
          <a:miter lim="800000"/>
        </a:ln>
        <a:effectLst/>
      </dsp:spPr>
      <dsp:style>
        <a:lnRef idx="2">
          <a:scrgbClr r="0" g="0" b="0"/>
        </a:lnRef>
        <a:fillRef idx="1">
          <a:scrgbClr r="0" g="0" b="0"/>
        </a:fillRef>
        <a:effectRef idx="0">
          <a:scrgbClr r="0" g="0" b="0"/>
        </a:effectRef>
        <a:fontRef idx="minor"/>
      </dsp:style>
    </dsp:sp>
    <dsp:sp modelId="{4299C2EA-1108-4549-93AC-95E18242E55E}">
      <dsp:nvSpPr>
        <dsp:cNvPr id="0" name=""/>
        <dsp:cNvSpPr/>
      </dsp:nvSpPr>
      <dsp:spPr>
        <a:xfrm rot="10800000">
          <a:off x="1554877" y="1750945"/>
          <a:ext cx="4836456" cy="1346687"/>
        </a:xfrm>
        <a:prstGeom prst="homePlate">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3852"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bg1"/>
              </a:solidFill>
            </a:rPr>
            <a:t>Post-training evaluation</a:t>
          </a:r>
          <a:endParaRPr lang="en-GB" sz="2800" kern="1200" dirty="0">
            <a:solidFill>
              <a:schemeClr val="bg1"/>
            </a:solidFill>
          </a:endParaRPr>
        </a:p>
      </dsp:txBody>
      <dsp:txXfrm rot="10800000">
        <a:off x="1891549" y="1750945"/>
        <a:ext cx="4499784" cy="1346687"/>
      </dsp:txXfrm>
    </dsp:sp>
    <dsp:sp modelId="{CA0FDD29-1868-46CD-A6F4-8E14A61203F9}">
      <dsp:nvSpPr>
        <dsp:cNvPr id="0" name=""/>
        <dsp:cNvSpPr/>
      </dsp:nvSpPr>
      <dsp:spPr>
        <a:xfrm>
          <a:off x="881533" y="1750945"/>
          <a:ext cx="1346687" cy="134668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8B038F-02FB-4219-A06B-2D6429EF94CD}">
      <dsp:nvSpPr>
        <dsp:cNvPr id="0" name=""/>
        <dsp:cNvSpPr/>
      </dsp:nvSpPr>
      <dsp:spPr>
        <a:xfrm rot="10800000">
          <a:off x="1554877" y="3499629"/>
          <a:ext cx="4836456" cy="1346687"/>
        </a:xfrm>
        <a:prstGeom prst="homePlate">
          <a:avLst/>
        </a:prstGeom>
        <a:solidFill>
          <a:srgbClr val="9327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3852"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bg1"/>
              </a:solidFill>
            </a:rPr>
            <a:t>Complete a reflection for your CPD/Revalidation</a:t>
          </a:r>
          <a:endParaRPr lang="en-GB" sz="2800" kern="1200" dirty="0">
            <a:solidFill>
              <a:schemeClr val="bg1"/>
            </a:solidFill>
          </a:endParaRPr>
        </a:p>
      </dsp:txBody>
      <dsp:txXfrm rot="10800000">
        <a:off x="1891549" y="3499629"/>
        <a:ext cx="4499784" cy="1346687"/>
      </dsp:txXfrm>
    </dsp:sp>
    <dsp:sp modelId="{F2788DFF-D4DF-4240-8CB1-3E6998C17EDD}">
      <dsp:nvSpPr>
        <dsp:cNvPr id="0" name=""/>
        <dsp:cNvSpPr/>
      </dsp:nvSpPr>
      <dsp:spPr>
        <a:xfrm>
          <a:off x="881533" y="3499629"/>
          <a:ext cx="1346687" cy="134668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41637" cy="345814"/>
          </a:xfrm>
          <a:prstGeom prst="rect">
            <a:avLst/>
          </a:prstGeom>
        </p:spPr>
        <p:txBody>
          <a:bodyPr vert="horz" lIns="82717" tIns="41358" rIns="82717" bIns="41358" rtlCol="0"/>
          <a:lstStyle>
            <a:lvl1pPr algn="l">
              <a:defRPr sz="1100"/>
            </a:lvl1pPr>
          </a:lstStyle>
          <a:p>
            <a:endParaRPr lang="en-GB"/>
          </a:p>
        </p:txBody>
      </p:sp>
      <p:sp>
        <p:nvSpPr>
          <p:cNvPr id="3" name="Date Placeholder 2"/>
          <p:cNvSpPr>
            <a:spLocks noGrp="1"/>
          </p:cNvSpPr>
          <p:nvPr>
            <p:ph type="dt" idx="1"/>
          </p:nvPr>
        </p:nvSpPr>
        <p:spPr>
          <a:xfrm>
            <a:off x="5675619" y="0"/>
            <a:ext cx="4340178" cy="345814"/>
          </a:xfrm>
          <a:prstGeom prst="rect">
            <a:avLst/>
          </a:prstGeom>
        </p:spPr>
        <p:txBody>
          <a:bodyPr vert="horz" lIns="82717" tIns="41358" rIns="82717" bIns="41358" rtlCol="0"/>
          <a:lstStyle>
            <a:lvl1pPr algn="r">
              <a:defRPr sz="1100"/>
            </a:lvl1pPr>
          </a:lstStyle>
          <a:p>
            <a:fld id="{09FB571D-B500-448D-8E9C-2FBFFD107CCE}" type="datetimeFigureOut">
              <a:rPr lang="en-GB" smtClean="0"/>
              <a:t>27/11/2022</a:t>
            </a:fld>
            <a:endParaRPr lang="en-GB"/>
          </a:p>
        </p:txBody>
      </p:sp>
      <p:sp>
        <p:nvSpPr>
          <p:cNvPr id="4" name="Slide Image Placeholder 3"/>
          <p:cNvSpPr>
            <a:spLocks noGrp="1" noRot="1" noChangeAspect="1"/>
          </p:cNvSpPr>
          <p:nvPr>
            <p:ph type="sldImg" idx="2"/>
          </p:nvPr>
        </p:nvSpPr>
        <p:spPr>
          <a:xfrm>
            <a:off x="3379788" y="862013"/>
            <a:ext cx="3259137" cy="2324100"/>
          </a:xfrm>
          <a:prstGeom prst="rect">
            <a:avLst/>
          </a:prstGeom>
          <a:noFill/>
          <a:ln w="12700">
            <a:solidFill>
              <a:prstClr val="black"/>
            </a:solidFill>
          </a:ln>
        </p:spPr>
        <p:txBody>
          <a:bodyPr vert="horz" lIns="82717" tIns="41358" rIns="82717" bIns="41358" rtlCol="0" anchor="ctr"/>
          <a:lstStyle/>
          <a:p>
            <a:endParaRPr lang="en-GB"/>
          </a:p>
        </p:txBody>
      </p:sp>
      <p:sp>
        <p:nvSpPr>
          <p:cNvPr id="5" name="Notes Placeholder 4"/>
          <p:cNvSpPr>
            <a:spLocks noGrp="1"/>
          </p:cNvSpPr>
          <p:nvPr>
            <p:ph type="body" sz="quarter" idx="3"/>
          </p:nvPr>
        </p:nvSpPr>
        <p:spPr>
          <a:xfrm>
            <a:off x="1001580" y="3314753"/>
            <a:ext cx="8015554" cy="2713093"/>
          </a:xfrm>
          <a:prstGeom prst="rect">
            <a:avLst/>
          </a:prstGeom>
        </p:spPr>
        <p:txBody>
          <a:bodyPr vert="horz" lIns="82717" tIns="41358" rIns="82717" bIns="413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42349"/>
            <a:ext cx="4341637" cy="345814"/>
          </a:xfrm>
          <a:prstGeom prst="rect">
            <a:avLst/>
          </a:prstGeom>
        </p:spPr>
        <p:txBody>
          <a:bodyPr vert="horz" lIns="82717" tIns="41358" rIns="82717" bIns="41358" rtlCol="0" anchor="b"/>
          <a:lstStyle>
            <a:lvl1pPr algn="l">
              <a:defRPr sz="1100"/>
            </a:lvl1pPr>
          </a:lstStyle>
          <a:p>
            <a:endParaRPr lang="en-GB"/>
          </a:p>
        </p:txBody>
      </p:sp>
      <p:sp>
        <p:nvSpPr>
          <p:cNvPr id="7" name="Slide Number Placeholder 6"/>
          <p:cNvSpPr>
            <a:spLocks noGrp="1"/>
          </p:cNvSpPr>
          <p:nvPr>
            <p:ph type="sldNum" sz="quarter" idx="5"/>
          </p:nvPr>
        </p:nvSpPr>
        <p:spPr>
          <a:xfrm>
            <a:off x="5675619" y="6542349"/>
            <a:ext cx="4340178" cy="345814"/>
          </a:xfrm>
          <a:prstGeom prst="rect">
            <a:avLst/>
          </a:prstGeom>
        </p:spPr>
        <p:txBody>
          <a:bodyPr vert="horz" lIns="82717" tIns="41358" rIns="82717" bIns="41358" rtlCol="0" anchor="b"/>
          <a:lstStyle>
            <a:lvl1pPr algn="r">
              <a:defRPr sz="1100"/>
            </a:lvl1pPr>
          </a:lstStyle>
          <a:p>
            <a:fld id="{866651A8-BCA2-4657-B22C-7178F7CEFFC5}" type="slidenum">
              <a:rPr lang="en-GB" smtClean="0"/>
              <a:t>‹#›</a:t>
            </a:fld>
            <a:endParaRPr lang="en-GB"/>
          </a:p>
        </p:txBody>
      </p:sp>
    </p:spTree>
    <p:extLst>
      <p:ext uri="{BB962C8B-B14F-4D97-AF65-F5344CB8AC3E}">
        <p14:creationId xmlns:p14="http://schemas.microsoft.com/office/powerpoint/2010/main" val="3707274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Edit the title slide appropriately so that it contains your information </a:t>
            </a:r>
          </a:p>
        </p:txBody>
      </p:sp>
      <p:sp>
        <p:nvSpPr>
          <p:cNvPr id="4" name="Slide Number Placeholder 3"/>
          <p:cNvSpPr>
            <a:spLocks noGrp="1"/>
          </p:cNvSpPr>
          <p:nvPr>
            <p:ph type="sldNum" sz="quarter" idx="5"/>
          </p:nvPr>
        </p:nvSpPr>
        <p:spPr/>
        <p:txBody>
          <a:bodyPr/>
          <a:lstStyle/>
          <a:p>
            <a:fld id="{866651A8-BCA2-4657-B22C-7178F7CEFFC5}" type="slidenum">
              <a:rPr lang="en-GB" smtClean="0"/>
              <a:t>3</a:t>
            </a:fld>
            <a:endParaRPr lang="en-GB"/>
          </a:p>
        </p:txBody>
      </p:sp>
    </p:spTree>
    <p:extLst>
      <p:ext uri="{BB962C8B-B14F-4D97-AF65-F5344CB8AC3E}">
        <p14:creationId xmlns:p14="http://schemas.microsoft.com/office/powerpoint/2010/main" val="1539737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Explain that these results came from an iHV survey of HVs in 2020 with funding from the Sexual and Reproductive Health and HIV Innovation fund.  The aim of the work was to increase HV knowledge and confidence in sexual and reproductive health and the follow on work, which developed this training.</a:t>
            </a:r>
          </a:p>
          <a:p>
            <a:pPr marL="171450" indent="-171450">
              <a:buFont typeface="Wingdings" panose="05000000000000000000" pitchFamily="2" charset="2"/>
              <a:buChar char="v"/>
            </a:pPr>
            <a:r>
              <a:rPr lang="en-GB" dirty="0"/>
              <a:t>Key points:</a:t>
            </a:r>
          </a:p>
          <a:p>
            <a:pPr marL="628650" lvl="1" indent="-171450">
              <a:buFont typeface="Wingdings" panose="05000000000000000000" pitchFamily="2" charset="2"/>
              <a:buChar char="v"/>
            </a:pPr>
            <a:r>
              <a:rPr lang="en-GB" dirty="0"/>
              <a:t>About 70% of HVs discuss preconception and reproductive health with families – either all or targeted</a:t>
            </a:r>
          </a:p>
          <a:p>
            <a:pPr marL="628650" lvl="1" indent="-171450">
              <a:buFont typeface="Wingdings" panose="05000000000000000000" pitchFamily="2" charset="2"/>
              <a:buChar char="v"/>
            </a:pPr>
            <a:r>
              <a:rPr lang="en-GB" dirty="0"/>
              <a:t>About 80% of HVs discuss sexual health with families – either all or targeted</a:t>
            </a:r>
          </a:p>
          <a:p>
            <a:pPr marL="628650" lvl="1" indent="-171450">
              <a:buFont typeface="Wingdings" panose="05000000000000000000" pitchFamily="2" charset="2"/>
              <a:buChar char="v"/>
            </a:pPr>
            <a:r>
              <a:rPr lang="en-GB" dirty="0"/>
              <a:t>However 75% of HVs have not had any training on these topics</a:t>
            </a:r>
          </a:p>
          <a:p>
            <a:pPr marL="171450" lvl="0" indent="-171450">
              <a:buFont typeface="Wingdings" panose="05000000000000000000" pitchFamily="2" charset="2"/>
              <a:buChar char="v"/>
            </a:pPr>
            <a:r>
              <a:rPr lang="en-GB" dirty="0"/>
              <a:t>Highlight that therefore this information being discussed is based on personal experience or previous job roles and given the wide breadth of HV backgrounds this leads to inconsistent advice to families which may also not be up to date</a:t>
            </a:r>
          </a:p>
          <a:p>
            <a:pPr marL="171450" lvl="0" indent="-171450">
              <a:buFont typeface="Wingdings" panose="05000000000000000000" pitchFamily="2" charset="2"/>
              <a:buChar char="v"/>
            </a:pPr>
            <a:r>
              <a:rPr lang="en-GB" dirty="0"/>
              <a:t>Also highlight the current service pressure and competing priorities, but the aim of today is to show how these conversations can be linked in with existing contacts and work, rather than add to workloads.  Also as with all public health prevention, helps reduce work in the future.</a:t>
            </a:r>
          </a:p>
          <a:p>
            <a:pPr marL="171450" lvl="0" indent="-171450">
              <a:buFont typeface="Wingdings" panose="05000000000000000000" pitchFamily="2" charset="2"/>
              <a:buChar char="v"/>
            </a:pPr>
            <a:r>
              <a:rPr lang="en-GB" dirty="0"/>
              <a:t>HVs from focus groups said:</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have very little time and very little support/funding for any additional training … Feel I use my experience well but lack good updates to improve practice".</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“you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wanna</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get it right, you don’t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wanna</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just give it lip service”</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“it’s very difficult to have any meaningful conversations because a lot of our family’s dad’s will interpret and refuse interpreters, so it’s a huge issue for us here.  We’ve tried always here, er, it’s just really difficult”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are so restricted by time constraints I only really get to discuss contraception at new birth visit and 6-8 week visit making mother’s aware how fertile they are in postnatal period".</a:t>
            </a:r>
          </a:p>
          <a:p>
            <a:pPr marL="628650" lvl="1" indent="-171450">
              <a:buFont typeface="Wingdings" panose="05000000000000000000" pitchFamily="2" charset="2"/>
              <a:buChar char="v"/>
            </a:pPr>
            <a:endParaRPr lang="en-GB" dirty="0"/>
          </a:p>
          <a:p>
            <a:pPr marL="457200" lvl="1" indent="0">
              <a:buFont typeface="Wingdings" panose="05000000000000000000" pitchFamily="2" charset="2"/>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651A8-BCA2-4657-B22C-7178F7CEFFC5}" type="slidenum">
              <a:rPr kumimoji="0" lang="en-GB"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08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Inform attendees that as part of the work the iHV also surveyed parents to gain insight into what they would like for HVs in supporting them with postnatal contraception</a:t>
            </a:r>
          </a:p>
          <a:p>
            <a:pPr marL="171450" indent="-171450">
              <a:buFont typeface="Wingdings" panose="05000000000000000000" pitchFamily="2" charset="2"/>
              <a:buChar char="v"/>
            </a:pPr>
            <a:r>
              <a:rPr lang="en-GB" dirty="0"/>
              <a:t>Almost 60% of parents say that their HV did not discuss reproductive or sexual health, or preconception care/interpregnancy spacing with them</a:t>
            </a:r>
          </a:p>
          <a:p>
            <a:pPr marL="171450" indent="-171450">
              <a:buFont typeface="Wingdings" panose="05000000000000000000" pitchFamily="2" charset="2"/>
              <a:buChar char="v"/>
            </a:pPr>
            <a:r>
              <a:rPr lang="en-GB" dirty="0"/>
              <a:t>About 40% said they were not confident to ask their HV about preconception care or their reproductive &amp; sexual health</a:t>
            </a:r>
          </a:p>
          <a:p>
            <a:pPr marL="171450" indent="-171450">
              <a:buFont typeface="Wingdings" panose="05000000000000000000" pitchFamily="2" charset="2"/>
              <a:buChar char="v"/>
            </a:pPr>
            <a:r>
              <a:rPr lang="en-GB" dirty="0"/>
              <a:t>Highlight that HVs state that they are having these conversations, but parents are not hearing these conversations</a:t>
            </a:r>
          </a:p>
          <a:p>
            <a:pPr marL="171450" indent="-171450">
              <a:buFont typeface="Wingdings" panose="05000000000000000000" pitchFamily="2" charset="2"/>
              <a:buChar char="v"/>
            </a:pPr>
            <a:r>
              <a:rPr lang="en-GB" dirty="0"/>
              <a:t>Parents are very open to the health visitor providing this information, focus groups said:</a:t>
            </a:r>
          </a:p>
          <a:p>
            <a:pPr marL="628650" lvl="1" indent="-171450">
              <a:buFont typeface="Wingdings" panose="05000000000000000000" pitchFamily="2" charset="2"/>
              <a:buChar char="v"/>
            </a:pPr>
            <a:r>
              <a:rPr lang="en-GB" dirty="0"/>
              <a:t>“I don’t think I would ever have thought it would be a health visitors role to discuss prenatal contraception. But if they can offer that amazing cos it’s somebody they’ve already developed a relationship with, and they might trust”.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“be there as an overall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umbrella</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to kinda look … have that window into them, just assess what’s going on and signpost as needed”.</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“If you know who they are, if you understand the role of what they do then you’re more likely to actually think, this is what… the health visitors can help with this, “</a:t>
            </a:r>
          </a:p>
          <a:p>
            <a:pPr marL="628650" lvl="1" indent="-171450">
              <a:buFont typeface="Wingdings" panose="05000000000000000000" pitchFamily="2" charset="2"/>
              <a:buChar char="v"/>
            </a:pPr>
            <a:endParaRPr lang="en-GB" dirty="0"/>
          </a:p>
          <a:p>
            <a:pPr marL="171450" indent="-171450">
              <a:buFont typeface="Wingdings" panose="05000000000000000000" pitchFamily="2" charset="2"/>
              <a:buChar char="v"/>
            </a:pPr>
            <a:endParaRPr lang="en-GB" dirty="0"/>
          </a:p>
          <a:p>
            <a:pPr marL="171450" indent="-171450">
              <a:buFont typeface="Wingdings" panose="05000000000000000000" pitchFamily="2" charset="2"/>
              <a:buChar char="v"/>
            </a:pPr>
            <a:endParaRPr lang="en-GB" dirty="0"/>
          </a:p>
        </p:txBody>
      </p:sp>
      <p:sp>
        <p:nvSpPr>
          <p:cNvPr id="4" name="Slide Number Placeholder 3"/>
          <p:cNvSpPr>
            <a:spLocks noGrp="1"/>
          </p:cNvSpPr>
          <p:nvPr>
            <p:ph type="sldNum" sz="quarter" idx="5"/>
          </p:nvPr>
        </p:nvSpPr>
        <p:spPr/>
        <p:txBody>
          <a:bodyPr/>
          <a:lstStyle/>
          <a:p>
            <a:fld id="{866651A8-BCA2-4657-B22C-7178F7CEFFC5}" type="slidenum">
              <a:rPr lang="en-GB" smtClean="0"/>
              <a:t>13</a:t>
            </a:fld>
            <a:endParaRPr lang="en-GB"/>
          </a:p>
        </p:txBody>
      </p:sp>
    </p:spTree>
    <p:extLst>
      <p:ext uri="{BB962C8B-B14F-4D97-AF65-F5344CB8AC3E}">
        <p14:creationId xmlns:p14="http://schemas.microsoft.com/office/powerpoint/2010/main" val="728154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Explain that group work is now going to take place and that the attendees will need to be in pairs</a:t>
            </a:r>
          </a:p>
          <a:p>
            <a:pPr marL="171450" indent="-171450">
              <a:buFont typeface="Wingdings" panose="05000000000000000000" pitchFamily="2" charset="2"/>
              <a:buChar char="v"/>
            </a:pPr>
            <a:r>
              <a:rPr lang="en-GB" dirty="0"/>
              <a:t>Talk through the slide and handout the activity sheet to each pair which explains the roles of the Thinker and Listener </a:t>
            </a:r>
          </a:p>
        </p:txBody>
      </p:sp>
      <p:sp>
        <p:nvSpPr>
          <p:cNvPr id="4" name="Slide Number Placeholder 3"/>
          <p:cNvSpPr>
            <a:spLocks noGrp="1"/>
          </p:cNvSpPr>
          <p:nvPr>
            <p:ph type="sldNum" sz="quarter" idx="5"/>
          </p:nvPr>
        </p:nvSpPr>
        <p:spPr/>
        <p:txBody>
          <a:bodyPr/>
          <a:lstStyle/>
          <a:p>
            <a:fld id="{866651A8-BCA2-4657-B22C-7178F7CEFFC5}" type="slidenum">
              <a:rPr lang="en-GB" smtClean="0"/>
              <a:t>14</a:t>
            </a:fld>
            <a:endParaRPr lang="en-GB"/>
          </a:p>
        </p:txBody>
      </p:sp>
    </p:spTree>
    <p:extLst>
      <p:ext uri="{BB962C8B-B14F-4D97-AF65-F5344CB8AC3E}">
        <p14:creationId xmlns:p14="http://schemas.microsoft.com/office/powerpoint/2010/main" val="15158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Explain the activity</a:t>
            </a:r>
          </a:p>
          <a:p>
            <a:pPr marL="171450" indent="-171450">
              <a:buFont typeface="Wingdings" panose="05000000000000000000" pitchFamily="2" charset="2"/>
              <a:buChar char="v"/>
            </a:pPr>
            <a:r>
              <a:rPr lang="en-GB" dirty="0"/>
              <a:t>Ask each pair to reflect on the e-learning they completed before the training, using the prompts on the screen</a:t>
            </a:r>
          </a:p>
          <a:p>
            <a:pPr marL="171450" indent="-171450">
              <a:buFont typeface="Wingdings" panose="05000000000000000000" pitchFamily="2" charset="2"/>
              <a:buChar char="v"/>
            </a:pPr>
            <a:r>
              <a:rPr lang="en-GB" dirty="0"/>
              <a:t>Explain they will have 2-mins and then swap so that they can exchange roles</a:t>
            </a:r>
          </a:p>
          <a:p>
            <a:pPr marL="171450" indent="-171450">
              <a:buFont typeface="Wingdings" panose="05000000000000000000" pitchFamily="2" charset="2"/>
              <a:buChar char="v"/>
            </a:pPr>
            <a:r>
              <a:rPr lang="en-GB" dirty="0"/>
              <a:t>Remind them at the end of each 2-mins to “show respect for each other by offering an appreciation of the quality that each has noticed about the other”</a:t>
            </a:r>
          </a:p>
          <a:p>
            <a:pPr marL="171450" indent="-171450">
              <a:buFont typeface="Wingdings" panose="05000000000000000000" pitchFamily="2" charset="2"/>
              <a:buChar char="v"/>
            </a:pPr>
            <a:r>
              <a:rPr lang="en-GB" dirty="0"/>
              <a:t>When they come back ask each pair to share 1 reflection from their discussions</a:t>
            </a:r>
          </a:p>
        </p:txBody>
      </p:sp>
      <p:sp>
        <p:nvSpPr>
          <p:cNvPr id="4" name="Slide Number Placeholder 3"/>
          <p:cNvSpPr>
            <a:spLocks noGrp="1"/>
          </p:cNvSpPr>
          <p:nvPr>
            <p:ph type="sldNum" sz="quarter" idx="5"/>
          </p:nvPr>
        </p:nvSpPr>
        <p:spPr/>
        <p:txBody>
          <a:bodyPr/>
          <a:lstStyle/>
          <a:p>
            <a:fld id="{866651A8-BCA2-4657-B22C-7178F7CEFFC5}" type="slidenum">
              <a:rPr lang="en-GB" smtClean="0"/>
              <a:t>15</a:t>
            </a:fld>
            <a:endParaRPr lang="en-GB"/>
          </a:p>
        </p:txBody>
      </p:sp>
    </p:spTree>
    <p:extLst>
      <p:ext uri="{BB962C8B-B14F-4D97-AF65-F5344CB8AC3E}">
        <p14:creationId xmlns:p14="http://schemas.microsoft.com/office/powerpoint/2010/main" val="134873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sz="1200" kern="1200" dirty="0">
                <a:solidFill>
                  <a:schemeClr val="tx1"/>
                </a:solidFill>
                <a:latin typeface="+mn-lt"/>
                <a:ea typeface="+mn-ea"/>
                <a:cs typeface="+mn-cs"/>
              </a:rPr>
              <a:t>Introduce Katherine Gilmour and her film</a:t>
            </a:r>
          </a:p>
          <a:p>
            <a:pPr marL="171450" indent="-171450">
              <a:buFont typeface="Wingdings" panose="05000000000000000000" pitchFamily="2" charset="2"/>
              <a:buChar char="v"/>
            </a:pPr>
            <a:r>
              <a:rPr lang="en-GB" sz="1200" kern="1200" dirty="0">
                <a:solidFill>
                  <a:schemeClr val="tx1"/>
                </a:solidFill>
                <a:latin typeface="+mn-lt"/>
                <a:ea typeface="+mn-ea"/>
                <a:cs typeface="+mn-cs"/>
              </a:rPr>
              <a:t>Explain that this will repeat some of what they have </a:t>
            </a:r>
            <a:r>
              <a:rPr lang="en-GB" dirty="0"/>
              <a:t>learnt in the e-learning but it aims to reinforce information and clarify points</a:t>
            </a:r>
          </a:p>
          <a:p>
            <a:pPr marL="171450" indent="-171450">
              <a:buFont typeface="Wingdings" panose="05000000000000000000" pitchFamily="2" charset="2"/>
              <a:buChar char="v"/>
            </a:pPr>
            <a:r>
              <a:rPr lang="en-GB" dirty="0"/>
              <a:t>Length 18-mins</a:t>
            </a:r>
          </a:p>
        </p:txBody>
      </p:sp>
      <p:sp>
        <p:nvSpPr>
          <p:cNvPr id="4" name="Slide Number Placeholder 3"/>
          <p:cNvSpPr>
            <a:spLocks noGrp="1"/>
          </p:cNvSpPr>
          <p:nvPr>
            <p:ph type="sldNum" sz="quarter" idx="5"/>
          </p:nvPr>
        </p:nvSpPr>
        <p:spPr/>
        <p:txBody>
          <a:bodyPr/>
          <a:lstStyle/>
          <a:p>
            <a:fld id="{866651A8-BCA2-4657-B22C-7178F7CEFFC5}" type="slidenum">
              <a:rPr lang="en-GB" smtClean="0"/>
              <a:t>16</a:t>
            </a:fld>
            <a:endParaRPr lang="en-GB"/>
          </a:p>
        </p:txBody>
      </p:sp>
    </p:spTree>
    <p:extLst>
      <p:ext uri="{BB962C8B-B14F-4D97-AF65-F5344CB8AC3E}">
        <p14:creationId xmlns:p14="http://schemas.microsoft.com/office/powerpoint/2010/main" val="1556415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Following on from </a:t>
            </a:r>
            <a:r>
              <a:rPr lang="en-GB" sz="1200" kern="1200" dirty="0">
                <a:solidFill>
                  <a:schemeClr val="tx1"/>
                </a:solidFill>
                <a:latin typeface="+mn-lt"/>
                <a:ea typeface="+mn-ea"/>
                <a:cs typeface="+mn-cs"/>
              </a:rPr>
              <a:t>Katherine Gilmour state that we will </a:t>
            </a:r>
            <a:r>
              <a:rPr lang="en-GB" dirty="0"/>
              <a:t>now hear from parents</a:t>
            </a:r>
          </a:p>
          <a:p>
            <a:pPr marL="171450" indent="-171450">
              <a:buFont typeface="Wingdings" panose="05000000000000000000" pitchFamily="2" charset="2"/>
              <a:buChar char="v"/>
            </a:pPr>
            <a:r>
              <a:rPr lang="en-GB" dirty="0"/>
              <a:t>The slide shows the 2 different views parents have said about the HV and contraception, explain that they will now see a film from Susie (a parent) who talks about her HV and the support she got with her contraception choices in the postnatal period</a:t>
            </a:r>
          </a:p>
        </p:txBody>
      </p:sp>
      <p:sp>
        <p:nvSpPr>
          <p:cNvPr id="4" name="Slide Number Placeholder 3"/>
          <p:cNvSpPr>
            <a:spLocks noGrp="1"/>
          </p:cNvSpPr>
          <p:nvPr>
            <p:ph type="sldNum" sz="quarter" idx="5"/>
          </p:nvPr>
        </p:nvSpPr>
        <p:spPr/>
        <p:txBody>
          <a:bodyPr/>
          <a:lstStyle/>
          <a:p>
            <a:fld id="{866651A8-BCA2-4657-B22C-7178F7CEFFC5}" type="slidenum">
              <a:rPr lang="en-GB" smtClean="0"/>
              <a:t>17</a:t>
            </a:fld>
            <a:endParaRPr lang="en-GB"/>
          </a:p>
        </p:txBody>
      </p:sp>
    </p:spTree>
    <p:extLst>
      <p:ext uri="{BB962C8B-B14F-4D97-AF65-F5344CB8AC3E}">
        <p14:creationId xmlns:p14="http://schemas.microsoft.com/office/powerpoint/2010/main" val="2553071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finished give time for questions and discussion before stopping for a break</a:t>
            </a:r>
          </a:p>
        </p:txBody>
      </p:sp>
      <p:sp>
        <p:nvSpPr>
          <p:cNvPr id="4" name="Slide Number Placeholder 3"/>
          <p:cNvSpPr>
            <a:spLocks noGrp="1"/>
          </p:cNvSpPr>
          <p:nvPr>
            <p:ph type="sldNum" sz="quarter" idx="5"/>
          </p:nvPr>
        </p:nvSpPr>
        <p:spPr/>
        <p:txBody>
          <a:bodyPr/>
          <a:lstStyle/>
          <a:p>
            <a:fld id="{866651A8-BCA2-4657-B22C-7178F7CEFFC5}" type="slidenum">
              <a:rPr lang="en-GB" smtClean="0"/>
              <a:t>18</a:t>
            </a:fld>
            <a:endParaRPr lang="en-GB"/>
          </a:p>
        </p:txBody>
      </p:sp>
    </p:spTree>
    <p:extLst>
      <p:ext uri="{BB962C8B-B14F-4D97-AF65-F5344CB8AC3E}">
        <p14:creationId xmlns:p14="http://schemas.microsoft.com/office/powerpoint/2010/main" val="2054016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6651A8-BCA2-4657-B22C-7178F7CEFFC5}" type="slidenum">
              <a:rPr lang="en-GB" smtClean="0"/>
              <a:t>19</a:t>
            </a:fld>
            <a:endParaRPr lang="en-GB"/>
          </a:p>
        </p:txBody>
      </p:sp>
    </p:spTree>
    <p:extLst>
      <p:ext uri="{BB962C8B-B14F-4D97-AF65-F5344CB8AC3E}">
        <p14:creationId xmlns:p14="http://schemas.microsoft.com/office/powerpoint/2010/main" val="566954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Welcome everyone back</a:t>
            </a:r>
          </a:p>
          <a:p>
            <a:pPr marL="171450" indent="-171450">
              <a:buFont typeface="Wingdings" panose="05000000000000000000" pitchFamily="2" charset="2"/>
              <a:buChar char="v"/>
            </a:pPr>
            <a:r>
              <a:rPr lang="en-GB" dirty="0"/>
              <a:t>Check-in with attendees and answer any questions or support with any issues coming up</a:t>
            </a:r>
          </a:p>
          <a:p>
            <a:pPr marL="171450" indent="-171450">
              <a:buFont typeface="Wingdings" panose="05000000000000000000" pitchFamily="2" charset="2"/>
              <a:buChar char="v"/>
            </a:pPr>
            <a:r>
              <a:rPr lang="en-GB" dirty="0"/>
              <a:t>Introduce sexual health expert if they have only just joined the training</a:t>
            </a:r>
          </a:p>
        </p:txBody>
      </p:sp>
      <p:sp>
        <p:nvSpPr>
          <p:cNvPr id="4" name="Slide Number Placeholder 3"/>
          <p:cNvSpPr>
            <a:spLocks noGrp="1"/>
          </p:cNvSpPr>
          <p:nvPr>
            <p:ph type="sldNum" sz="quarter" idx="5"/>
          </p:nvPr>
        </p:nvSpPr>
        <p:spPr/>
        <p:txBody>
          <a:bodyPr/>
          <a:lstStyle/>
          <a:p>
            <a:fld id="{866651A8-BCA2-4657-B22C-7178F7CEFFC5}" type="slidenum">
              <a:rPr lang="en-GB" smtClean="0"/>
              <a:t>20</a:t>
            </a:fld>
            <a:endParaRPr lang="en-GB"/>
          </a:p>
        </p:txBody>
      </p:sp>
    </p:spTree>
    <p:extLst>
      <p:ext uri="{BB962C8B-B14F-4D97-AF65-F5344CB8AC3E}">
        <p14:creationId xmlns:p14="http://schemas.microsoft.com/office/powerpoint/2010/main" val="405695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Handout contraception training packs to each table</a:t>
            </a:r>
          </a:p>
          <a:p>
            <a:pPr marL="171450" indent="-171450">
              <a:buFont typeface="Wingdings" panose="05000000000000000000" pitchFamily="2" charset="2"/>
              <a:buChar char="v"/>
            </a:pPr>
            <a:r>
              <a:rPr lang="en-GB" dirty="0"/>
              <a:t>Ask each group to first put the contraception in order of efficacy</a:t>
            </a:r>
          </a:p>
          <a:p>
            <a:pPr marL="171450" indent="-171450">
              <a:buFont typeface="Wingdings" panose="05000000000000000000" pitchFamily="2" charset="2"/>
              <a:buChar char="v"/>
            </a:pPr>
            <a:r>
              <a:rPr lang="en-GB" dirty="0"/>
              <a:t>Once they have done that ask them to put them into 2 groups of which can be used immediately after birth and which can not</a:t>
            </a:r>
          </a:p>
          <a:p>
            <a:pPr marL="171450" indent="-171450">
              <a:buFont typeface="Wingdings" panose="05000000000000000000" pitchFamily="2" charset="2"/>
              <a:buChar char="v"/>
            </a:pPr>
            <a:r>
              <a:rPr lang="en-GB" dirty="0"/>
              <a:t>Explain they have 15-mins</a:t>
            </a:r>
          </a:p>
          <a:p>
            <a:pPr marL="171450" indent="-171450">
              <a:buFont typeface="Wingdings" panose="05000000000000000000" pitchFamily="2" charset="2"/>
              <a:buChar char="v"/>
            </a:pPr>
            <a:r>
              <a:rPr lang="en-GB" dirty="0"/>
              <a:t>During the activity walk around the tables responding to questions as they arise</a:t>
            </a:r>
          </a:p>
          <a:p>
            <a:pPr marL="171450" indent="-171450">
              <a:buFont typeface="Wingdings" panose="05000000000000000000" pitchFamily="2" charset="2"/>
              <a:buChar char="v"/>
            </a:pPr>
            <a:r>
              <a:rPr lang="en-GB" dirty="0"/>
              <a:t>At the end, before moving on to the next slide ask them which contraception they think is the most effective</a:t>
            </a:r>
          </a:p>
        </p:txBody>
      </p:sp>
      <p:sp>
        <p:nvSpPr>
          <p:cNvPr id="4" name="Slide Number Placeholder 3"/>
          <p:cNvSpPr>
            <a:spLocks noGrp="1"/>
          </p:cNvSpPr>
          <p:nvPr>
            <p:ph type="sldNum" sz="quarter" idx="5"/>
          </p:nvPr>
        </p:nvSpPr>
        <p:spPr/>
        <p:txBody>
          <a:bodyPr/>
          <a:lstStyle/>
          <a:p>
            <a:fld id="{866651A8-BCA2-4657-B22C-7178F7CEFFC5}" type="slidenum">
              <a:rPr lang="en-GB" smtClean="0"/>
              <a:t>21</a:t>
            </a:fld>
            <a:endParaRPr lang="en-GB"/>
          </a:p>
        </p:txBody>
      </p:sp>
    </p:spTree>
    <p:extLst>
      <p:ext uri="{BB962C8B-B14F-4D97-AF65-F5344CB8AC3E}">
        <p14:creationId xmlns:p14="http://schemas.microsoft.com/office/powerpoint/2010/main" val="256417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Welcome everyone and introduce the facilitators, inspire and stress why you are doing this training</a:t>
            </a:r>
          </a:p>
          <a:p>
            <a:pPr marL="171450" indent="-171450">
              <a:buFont typeface="Wingdings" panose="05000000000000000000" pitchFamily="2" charset="2"/>
              <a:buChar char="v"/>
            </a:pPr>
            <a:r>
              <a:rPr lang="en-GB" dirty="0"/>
              <a:t>Ask each attendee to get to know each other and to write on a post-it their hopes for the session - say you will review these at the end </a:t>
            </a:r>
          </a:p>
          <a:p>
            <a:endParaRPr lang="en-GB" dirty="0"/>
          </a:p>
          <a:p>
            <a:endParaRPr lang="en-GB" dirty="0"/>
          </a:p>
        </p:txBody>
      </p:sp>
      <p:sp>
        <p:nvSpPr>
          <p:cNvPr id="4" name="Slide Number Placeholder 3"/>
          <p:cNvSpPr>
            <a:spLocks noGrp="1"/>
          </p:cNvSpPr>
          <p:nvPr>
            <p:ph type="sldNum" sz="quarter" idx="5"/>
          </p:nvPr>
        </p:nvSpPr>
        <p:spPr/>
        <p:txBody>
          <a:bodyPr/>
          <a:lstStyle/>
          <a:p>
            <a:fld id="{866651A8-BCA2-4657-B22C-7178F7CEFFC5}" type="slidenum">
              <a:rPr lang="en-GB" smtClean="0"/>
              <a:t>4</a:t>
            </a:fld>
            <a:endParaRPr lang="en-GB"/>
          </a:p>
        </p:txBody>
      </p:sp>
    </p:spTree>
    <p:extLst>
      <p:ext uri="{BB962C8B-B14F-4D97-AF65-F5344CB8AC3E}">
        <p14:creationId xmlns:p14="http://schemas.microsoft.com/office/powerpoint/2010/main" val="434589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Answers to be given by sexual health expert </a:t>
            </a:r>
          </a:p>
          <a:p>
            <a:pPr marL="171450" indent="-171450">
              <a:buFont typeface="Wingdings" panose="05000000000000000000" pitchFamily="2" charset="2"/>
              <a:buChar char="v"/>
            </a:pPr>
            <a:r>
              <a:rPr lang="en-GB" dirty="0"/>
              <a:t>Explain that contraceptives which do not rely on the user to manage them are the most effective</a:t>
            </a:r>
          </a:p>
          <a:p>
            <a:pPr marL="171450" indent="-171450">
              <a:buFont typeface="Wingdings" panose="05000000000000000000" pitchFamily="2" charset="2"/>
              <a:buChar char="v"/>
            </a:pPr>
            <a:r>
              <a:rPr lang="en-GB" dirty="0"/>
              <a:t>Ask for questions and respond as appropriate </a:t>
            </a:r>
          </a:p>
        </p:txBody>
      </p:sp>
      <p:sp>
        <p:nvSpPr>
          <p:cNvPr id="4" name="Slide Number Placeholder 3"/>
          <p:cNvSpPr>
            <a:spLocks noGrp="1"/>
          </p:cNvSpPr>
          <p:nvPr>
            <p:ph type="sldNum" sz="quarter" idx="5"/>
          </p:nvPr>
        </p:nvSpPr>
        <p:spPr/>
        <p:txBody>
          <a:bodyPr/>
          <a:lstStyle/>
          <a:p>
            <a:fld id="{866651A8-BCA2-4657-B22C-7178F7CEFFC5}" type="slidenum">
              <a:rPr lang="en-GB" smtClean="0"/>
              <a:t>22</a:t>
            </a:fld>
            <a:endParaRPr lang="en-GB"/>
          </a:p>
        </p:txBody>
      </p:sp>
    </p:spTree>
    <p:extLst>
      <p:ext uri="{BB962C8B-B14F-4D97-AF65-F5344CB8AC3E}">
        <p14:creationId xmlns:p14="http://schemas.microsoft.com/office/powerpoint/2010/main" val="3521297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Explain that the effectiveness is based on normal use, as opposed to laboratory settings, and therefore some contraceptives have a lower effectiveness due to user error</a:t>
            </a:r>
          </a:p>
          <a:p>
            <a:pPr marL="171450" indent="-171450">
              <a:buFont typeface="Wingdings" panose="05000000000000000000" pitchFamily="2" charset="2"/>
              <a:buChar char="v"/>
            </a:pPr>
            <a:r>
              <a:rPr lang="en-GB" dirty="0"/>
              <a:t>Highlight that these rely on timing, the injection is higher as it’s delivered by a health care professional, the others are lower as they are managed by the user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GB" dirty="0"/>
              <a:t>Ask for questions and respond as appropriate </a:t>
            </a:r>
          </a:p>
          <a:p>
            <a:pPr marL="171450" indent="-171450">
              <a:buFont typeface="Wingdings" panose="05000000000000000000" pitchFamily="2" charset="2"/>
              <a:buChar char="v"/>
            </a:pPr>
            <a:r>
              <a:rPr lang="en-GB" dirty="0"/>
              <a:t>Ask the attendees which they think is the next most effective</a:t>
            </a:r>
          </a:p>
        </p:txBody>
      </p:sp>
      <p:sp>
        <p:nvSpPr>
          <p:cNvPr id="4" name="Slide Number Placeholder 3"/>
          <p:cNvSpPr>
            <a:spLocks noGrp="1"/>
          </p:cNvSpPr>
          <p:nvPr>
            <p:ph type="sldNum" sz="quarter" idx="5"/>
          </p:nvPr>
        </p:nvSpPr>
        <p:spPr/>
        <p:txBody>
          <a:bodyPr/>
          <a:lstStyle/>
          <a:p>
            <a:fld id="{866651A8-BCA2-4657-B22C-7178F7CEFFC5}" type="slidenum">
              <a:rPr lang="en-GB" smtClean="0"/>
              <a:t>23</a:t>
            </a:fld>
            <a:endParaRPr lang="en-GB"/>
          </a:p>
        </p:txBody>
      </p:sp>
    </p:spTree>
    <p:extLst>
      <p:ext uri="{BB962C8B-B14F-4D97-AF65-F5344CB8AC3E}">
        <p14:creationId xmlns:p14="http://schemas.microsoft.com/office/powerpoint/2010/main" val="1329709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Discuss the importance of knowing how to correctly fit these, and that expiration dates are checked </a:t>
            </a:r>
          </a:p>
          <a:p>
            <a:pPr marL="171450" indent="-171450">
              <a:buFont typeface="Wingdings" panose="05000000000000000000" pitchFamily="2" charset="2"/>
              <a:buChar char="v"/>
            </a:pPr>
            <a:r>
              <a:rPr lang="en-GB" dirty="0"/>
              <a:t>Ask for questions and respond as appropriate </a:t>
            </a:r>
          </a:p>
          <a:p>
            <a:pPr marL="171450" indent="-171450">
              <a:buFont typeface="Wingdings" panose="05000000000000000000" pitchFamily="2" charset="2"/>
              <a:buChar char="v"/>
            </a:pPr>
            <a:r>
              <a:rPr lang="en-GB" dirty="0"/>
              <a:t>Ask which they think is the least effective form of contraception </a:t>
            </a:r>
          </a:p>
          <a:p>
            <a:pPr marL="171450" indent="-171450">
              <a:buFont typeface="Wingdings" panose="05000000000000000000" pitchFamily="2" charset="2"/>
              <a:buChar char="v"/>
            </a:pPr>
            <a:endParaRPr lang="en-GB" dirty="0"/>
          </a:p>
        </p:txBody>
      </p:sp>
      <p:sp>
        <p:nvSpPr>
          <p:cNvPr id="4" name="Slide Number Placeholder 3"/>
          <p:cNvSpPr>
            <a:spLocks noGrp="1"/>
          </p:cNvSpPr>
          <p:nvPr>
            <p:ph type="sldNum" sz="quarter" idx="5"/>
          </p:nvPr>
        </p:nvSpPr>
        <p:spPr/>
        <p:txBody>
          <a:bodyPr/>
          <a:lstStyle/>
          <a:p>
            <a:fld id="{866651A8-BCA2-4657-B22C-7178F7CEFFC5}" type="slidenum">
              <a:rPr lang="en-GB" smtClean="0"/>
              <a:t>24</a:t>
            </a:fld>
            <a:endParaRPr lang="en-GB"/>
          </a:p>
        </p:txBody>
      </p:sp>
    </p:spTree>
    <p:extLst>
      <p:ext uri="{BB962C8B-B14F-4D97-AF65-F5344CB8AC3E}">
        <p14:creationId xmlns:p14="http://schemas.microsoft.com/office/powerpoint/2010/main" val="854302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Highlight issues with fertility awareness</a:t>
            </a:r>
          </a:p>
          <a:p>
            <a:pPr marL="628650" lvl="1" indent="-171450">
              <a:buFont typeface="Wingdings" panose="05000000000000000000" pitchFamily="2" charset="2"/>
              <a:buChar char="v"/>
            </a:pPr>
            <a:r>
              <a:rPr lang="en-GB" dirty="0"/>
              <a:t>It can be tricky to learn, and takes a few months to monitor patterns</a:t>
            </a:r>
          </a:p>
          <a:p>
            <a:pPr marL="628650" lvl="1" indent="-171450">
              <a:buFont typeface="Wingdings" panose="05000000000000000000" pitchFamily="2" charset="2"/>
              <a:buChar char="v"/>
            </a:pPr>
            <a:r>
              <a:rPr lang="en-GB" dirty="0"/>
              <a:t>Daily monitoring is needed (temperature, thickness of fluid in the vagina)</a:t>
            </a:r>
          </a:p>
          <a:p>
            <a:pPr marL="628650" lvl="1" indent="-171450">
              <a:buFont typeface="Wingdings" panose="05000000000000000000" pitchFamily="2" charset="2"/>
              <a:buChar char="v"/>
            </a:pPr>
            <a:r>
              <a:rPr lang="en-GB" dirty="0"/>
              <a:t>Illness, stress or travel can make it hard to interpret records</a:t>
            </a:r>
          </a:p>
          <a:p>
            <a:pPr marL="628650" lvl="1" indent="-171450">
              <a:buFont typeface="Wingdings" panose="05000000000000000000" pitchFamily="2" charset="2"/>
              <a:buChar char="v"/>
            </a:pPr>
            <a:r>
              <a:rPr lang="en-GB" dirty="0"/>
              <a:t>More difficult to use if cycles become less predictable as you get older</a:t>
            </a:r>
          </a:p>
          <a:p>
            <a:pPr marL="628650" lvl="1" indent="-171450">
              <a:buFont typeface="Wingdings" panose="05000000000000000000" pitchFamily="2" charset="2"/>
              <a:buChar char="v"/>
            </a:pPr>
            <a:r>
              <a:rPr lang="en-GB" dirty="0"/>
              <a:t>Unprotected sex must be avoided on the most fertile days</a:t>
            </a:r>
          </a:p>
          <a:p>
            <a:pPr marL="628650" lvl="1" indent="-171450">
              <a:buFont typeface="Wingdings" panose="05000000000000000000" pitchFamily="2" charset="2"/>
              <a:buChar char="v"/>
            </a:pPr>
            <a:r>
              <a:rPr lang="en-GB" dirty="0"/>
              <a:t>No protection from Sexually Transmitted Infections</a:t>
            </a:r>
          </a:p>
          <a:p>
            <a:pPr marL="628650" lvl="1" indent="-171450">
              <a:buFont typeface="Wingdings" panose="05000000000000000000" pitchFamily="2" charset="2"/>
              <a:buChar char="v"/>
            </a:pPr>
            <a:r>
              <a:rPr lang="en-GB" dirty="0"/>
              <a:t>To work best it should be taught by a qualified fertility awareness teacher</a:t>
            </a:r>
          </a:p>
          <a:p>
            <a:pPr marL="171450" lvl="0" indent="-171450">
              <a:buFont typeface="Wingdings" panose="05000000000000000000" pitchFamily="2" charset="2"/>
              <a:buChar char="v"/>
            </a:pPr>
            <a:r>
              <a:rPr lang="en-GB" dirty="0"/>
              <a:t>Ask for questions and respond as appropriate </a:t>
            </a:r>
          </a:p>
          <a:p>
            <a:pPr marL="171450" lvl="0" indent="-171450">
              <a:buFont typeface="Wingdings" panose="05000000000000000000" pitchFamily="2" charset="2"/>
              <a:buChar char="v"/>
            </a:pPr>
            <a:endParaRPr lang="en-GB" dirty="0"/>
          </a:p>
        </p:txBody>
      </p:sp>
      <p:sp>
        <p:nvSpPr>
          <p:cNvPr id="4" name="Slide Number Placeholder 3"/>
          <p:cNvSpPr>
            <a:spLocks noGrp="1"/>
          </p:cNvSpPr>
          <p:nvPr>
            <p:ph type="sldNum" sz="quarter" idx="5"/>
          </p:nvPr>
        </p:nvSpPr>
        <p:spPr/>
        <p:txBody>
          <a:bodyPr/>
          <a:lstStyle/>
          <a:p>
            <a:fld id="{866651A8-BCA2-4657-B22C-7178F7CEFFC5}" type="slidenum">
              <a:rPr lang="en-GB" smtClean="0"/>
              <a:t>25</a:t>
            </a:fld>
            <a:endParaRPr lang="en-GB"/>
          </a:p>
        </p:txBody>
      </p:sp>
    </p:spTree>
    <p:extLst>
      <p:ext uri="{BB962C8B-B14F-4D97-AF65-F5344CB8AC3E}">
        <p14:creationId xmlns:p14="http://schemas.microsoft.com/office/powerpoint/2010/main" val="2282771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Highlight that although these are good at preventing pregnancy they should not be relied on as a form of contraception and if someone is relying on this for contraception a conversation around choices would be appropriate</a:t>
            </a:r>
          </a:p>
          <a:p>
            <a:pPr marL="171450" indent="-171450">
              <a:buFont typeface="Wingdings" panose="05000000000000000000" pitchFamily="2" charset="2"/>
              <a:buChar char="v"/>
            </a:pPr>
            <a:r>
              <a:rPr lang="en-GB" dirty="0"/>
              <a:t>Explain that you will talk about these further in the next slides</a:t>
            </a:r>
          </a:p>
          <a:p>
            <a:pPr marL="171450" indent="-171450">
              <a:buFont typeface="Wingdings" panose="05000000000000000000" pitchFamily="2" charset="2"/>
              <a:buChar char="v"/>
            </a:pPr>
            <a:r>
              <a:rPr lang="en-GB" dirty="0"/>
              <a:t>Ask for questions and respond as appropriate </a:t>
            </a:r>
          </a:p>
          <a:p>
            <a:pPr marL="171450" indent="-171450">
              <a:buFont typeface="Wingdings" panose="05000000000000000000" pitchFamily="2" charset="2"/>
              <a:buChar char="v"/>
            </a:pPr>
            <a:endParaRPr lang="en-GB" dirty="0"/>
          </a:p>
        </p:txBody>
      </p:sp>
      <p:sp>
        <p:nvSpPr>
          <p:cNvPr id="4" name="Slide Number Placeholder 3"/>
          <p:cNvSpPr>
            <a:spLocks noGrp="1"/>
          </p:cNvSpPr>
          <p:nvPr>
            <p:ph type="sldNum" sz="quarter" idx="5"/>
          </p:nvPr>
        </p:nvSpPr>
        <p:spPr/>
        <p:txBody>
          <a:bodyPr/>
          <a:lstStyle/>
          <a:p>
            <a:fld id="{866651A8-BCA2-4657-B22C-7178F7CEFFC5}" type="slidenum">
              <a:rPr lang="en-GB" smtClean="0"/>
              <a:t>26</a:t>
            </a:fld>
            <a:endParaRPr lang="en-GB"/>
          </a:p>
        </p:txBody>
      </p:sp>
    </p:spTree>
    <p:extLst>
      <p:ext uri="{BB962C8B-B14F-4D97-AF65-F5344CB8AC3E}">
        <p14:creationId xmlns:p14="http://schemas.microsoft.com/office/powerpoint/2010/main" val="2445466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Sexual health expert to talk through the slide</a:t>
            </a:r>
          </a:p>
          <a:p>
            <a:pPr marL="171450" indent="-171450">
              <a:buFont typeface="Wingdings" panose="05000000000000000000" pitchFamily="2" charset="2"/>
              <a:buChar char="v"/>
            </a:pPr>
            <a:r>
              <a:rPr lang="en-GB" dirty="0"/>
              <a:t>It does not affect future fertility and there is no risk in taking it multiple times.  </a:t>
            </a:r>
          </a:p>
          <a:p>
            <a:pPr marL="171450" indent="-171450">
              <a:buFont typeface="Wingdings" panose="05000000000000000000" pitchFamily="2" charset="2"/>
              <a:buChar char="v"/>
            </a:pPr>
            <a:r>
              <a:rPr lang="en-GB" dirty="0"/>
              <a:t>However, if someone is using frequently a conversation about contraception choices is advised.</a:t>
            </a:r>
          </a:p>
          <a:p>
            <a:pPr marL="171450" indent="-171450">
              <a:buFont typeface="Wingdings" panose="05000000000000000000" pitchFamily="2" charset="2"/>
              <a:buChar char="v"/>
            </a:pPr>
            <a:r>
              <a:rPr lang="en-GB" dirty="0"/>
              <a:t>https://www.contraceptionchoices.org/emergency-contraception</a:t>
            </a:r>
          </a:p>
          <a:p>
            <a:pPr marL="171450" indent="-171450">
              <a:buFont typeface="Wingdings" panose="05000000000000000000" pitchFamily="2" charset="2"/>
              <a:buChar char="v"/>
            </a:pPr>
            <a:r>
              <a:rPr lang="en-GB" dirty="0"/>
              <a:t>Before moving onto the next slide ask attendees which contraceptives they think are safe immediately after birth</a:t>
            </a:r>
          </a:p>
          <a:p>
            <a:endParaRPr lang="en-GB" dirty="0"/>
          </a:p>
          <a:p>
            <a:endParaRPr lang="en-GB" dirty="0"/>
          </a:p>
        </p:txBody>
      </p:sp>
      <p:sp>
        <p:nvSpPr>
          <p:cNvPr id="4" name="Slide Number Placeholder 3"/>
          <p:cNvSpPr>
            <a:spLocks noGrp="1"/>
          </p:cNvSpPr>
          <p:nvPr>
            <p:ph type="sldNum" sz="quarter" idx="5"/>
          </p:nvPr>
        </p:nvSpPr>
        <p:spPr/>
        <p:txBody>
          <a:bodyPr/>
          <a:lstStyle/>
          <a:p>
            <a:fld id="{866651A8-BCA2-4657-B22C-7178F7CEFFC5}" type="slidenum">
              <a:rPr lang="en-GB" smtClean="0"/>
              <a:t>27</a:t>
            </a:fld>
            <a:endParaRPr lang="en-GB"/>
          </a:p>
        </p:txBody>
      </p:sp>
    </p:spTree>
    <p:extLst>
      <p:ext uri="{BB962C8B-B14F-4D97-AF65-F5344CB8AC3E}">
        <p14:creationId xmlns:p14="http://schemas.microsoft.com/office/powerpoint/2010/main" val="3017203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9788" y="862013"/>
            <a:ext cx="3259137" cy="2324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GB" sz="1100" dirty="0">
                <a:solidFill>
                  <a:srgbClr val="932784"/>
                </a:solidFill>
              </a:rPr>
              <a:t>Answers to be given by sexual health expert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GB" sz="1100" dirty="0">
                <a:solidFill>
                  <a:srgbClr val="932784"/>
                </a:solidFill>
              </a:rPr>
              <a:t>In all cases, a woman’s medical eligibility for </a:t>
            </a:r>
            <a:r>
              <a:rPr lang="en-GB" sz="1200" dirty="0">
                <a:solidFill>
                  <a:srgbClr val="932784"/>
                </a:solidFill>
              </a:rPr>
              <a:t>combined hormonal contraception must be assessed. These are the methods with the most contraindications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GB" dirty="0"/>
              <a:t>Explain that the </a:t>
            </a:r>
            <a:r>
              <a:rPr lang="en-GB" sz="1200" dirty="0">
                <a:solidFill>
                  <a:srgbClr val="932784"/>
                </a:solidFill>
              </a:rPr>
              <a:t>diaphragm/cap </a:t>
            </a:r>
            <a:r>
              <a:rPr lang="en-GB" dirty="0"/>
              <a:t>needs to wait as it will need to be reviewed by a clinician as size needs to be assessed following any body changes </a:t>
            </a:r>
          </a:p>
          <a:p>
            <a:pPr marL="171450" indent="-171450">
              <a:buFont typeface="Wingdings" panose="05000000000000000000" pitchFamily="2" charset="2"/>
              <a:buChar char="v"/>
            </a:pPr>
            <a:r>
              <a:rPr lang="en-GB" dirty="0"/>
              <a:t>Acronyms</a:t>
            </a:r>
          </a:p>
          <a:p>
            <a:pPr marL="628650" lvl="1" indent="-171450">
              <a:buFont typeface="Wingdings" panose="05000000000000000000" pitchFamily="2" charset="2"/>
              <a:buChar char="v"/>
            </a:pPr>
            <a:r>
              <a:rPr lang="en-GB" dirty="0"/>
              <a:t>venous thromboembolism (VTE)</a:t>
            </a:r>
          </a:p>
          <a:p>
            <a:pPr marL="628650" lvl="1" indent="-171450">
              <a:buFont typeface="Wingdings" panose="05000000000000000000" pitchFamily="2" charset="2"/>
              <a:buChar char="v"/>
            </a:pPr>
            <a:r>
              <a:rPr lang="en-GB" dirty="0"/>
              <a:t>IUD (copper intrauterine device) </a:t>
            </a:r>
          </a:p>
          <a:p>
            <a:pPr marL="628650" lvl="1" indent="-171450">
              <a:buFont typeface="Wingdings" panose="05000000000000000000" pitchFamily="2" charset="2"/>
              <a:buChar char="v"/>
            </a:pPr>
            <a:r>
              <a:rPr lang="en-GB" dirty="0"/>
              <a:t>IUS (hormonal intrauterine system)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6651A8-BCA2-4657-B22C-7178F7CEFFC5}" type="slidenum">
              <a:rPr kumimoji="0" lang="en-GB"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501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Highlight that NICE (https://www.nice.org.uk/guidance/ph51) has specific guidance for teenagers </a:t>
            </a:r>
          </a:p>
          <a:p>
            <a:pPr marL="171450" indent="-171450">
              <a:buFont typeface="Wingdings" panose="05000000000000000000" pitchFamily="2" charset="2"/>
              <a:buChar char="v"/>
            </a:pPr>
            <a:r>
              <a:rPr lang="en-GB" dirty="0"/>
              <a:t>Talk thought the slide noting the link with specific groups and mental health links</a:t>
            </a:r>
          </a:p>
          <a:p>
            <a:pPr marL="171450" indent="-171450">
              <a:buFont typeface="Wingdings" panose="05000000000000000000" pitchFamily="2" charset="2"/>
              <a:buChar char="v"/>
            </a:pPr>
            <a:r>
              <a:rPr lang="en-GB" dirty="0"/>
              <a:t>Link back to the beginning, does this reflect your area?</a:t>
            </a:r>
          </a:p>
        </p:txBody>
      </p:sp>
      <p:sp>
        <p:nvSpPr>
          <p:cNvPr id="4" name="Slide Number Placeholder 3"/>
          <p:cNvSpPr>
            <a:spLocks noGrp="1"/>
          </p:cNvSpPr>
          <p:nvPr>
            <p:ph type="sldNum" sz="quarter" idx="5"/>
          </p:nvPr>
        </p:nvSpPr>
        <p:spPr/>
        <p:txBody>
          <a:bodyPr/>
          <a:lstStyle/>
          <a:p>
            <a:fld id="{866651A8-BCA2-4657-B22C-7178F7CEFFC5}" type="slidenum">
              <a:rPr lang="en-GB" smtClean="0"/>
              <a:t>29</a:t>
            </a:fld>
            <a:endParaRPr lang="en-GB"/>
          </a:p>
        </p:txBody>
      </p:sp>
    </p:spTree>
    <p:extLst>
      <p:ext uri="{BB962C8B-B14F-4D97-AF65-F5344CB8AC3E}">
        <p14:creationId xmlns:p14="http://schemas.microsoft.com/office/powerpoint/2010/main" val="184624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NICE set out the specific consideration about confidentiality and that those under 18-years are entitled to confidentiality</a:t>
            </a:r>
          </a:p>
          <a:p>
            <a:pPr marL="171450" indent="-171450">
              <a:buFont typeface="Wingdings" panose="05000000000000000000" pitchFamily="2" charset="2"/>
              <a:buChar char="v"/>
            </a:pPr>
            <a:r>
              <a:rPr lang="en-GB" dirty="0"/>
              <a:t>Young people, including those aged under 16 years, have a right to confidentiality. </a:t>
            </a:r>
          </a:p>
          <a:p>
            <a:pPr marL="171450" indent="-171450">
              <a:buFont typeface="Wingdings" panose="05000000000000000000" pitchFamily="2" charset="2"/>
              <a:buChar char="v"/>
            </a:pPr>
            <a:r>
              <a:rPr lang="en-GB" dirty="0"/>
              <a:t>Confidentiality may only be broken in exceptional situations where the health, safety or welfare of the individual, or others, would otherwise be at grave risk</a:t>
            </a:r>
          </a:p>
          <a:p>
            <a:pPr marL="171450" indent="-171450">
              <a:buFont typeface="Wingdings" panose="05000000000000000000" pitchFamily="2" charset="2"/>
              <a:buChar char="v"/>
            </a:pPr>
            <a:r>
              <a:rPr lang="en-GB" dirty="0"/>
              <a:t>NICE public health guidance [PH51] Contraceptive services for under 25s, https://www.nice.org.uk/guidance/ph51/chapter/2-public-health-need-and-practice </a:t>
            </a:r>
          </a:p>
          <a:p>
            <a:pPr marL="171450" indent="-171450">
              <a:buFont typeface="Wingdings" panose="05000000000000000000" pitchFamily="2" charset="2"/>
              <a:buChar char="v"/>
            </a:pPr>
            <a:r>
              <a:rPr lang="en-GB" dirty="0"/>
              <a:t>Facilitate any discussions which have arisen</a:t>
            </a:r>
          </a:p>
        </p:txBody>
      </p:sp>
      <p:sp>
        <p:nvSpPr>
          <p:cNvPr id="4" name="Slide Number Placeholder 3"/>
          <p:cNvSpPr>
            <a:spLocks noGrp="1"/>
          </p:cNvSpPr>
          <p:nvPr>
            <p:ph type="sldNum" sz="quarter" idx="5"/>
          </p:nvPr>
        </p:nvSpPr>
        <p:spPr/>
        <p:txBody>
          <a:bodyPr/>
          <a:lstStyle/>
          <a:p>
            <a:fld id="{866651A8-BCA2-4657-B22C-7178F7CEFFC5}" type="slidenum">
              <a:rPr lang="en-GB" smtClean="0"/>
              <a:t>30</a:t>
            </a:fld>
            <a:endParaRPr lang="en-GB"/>
          </a:p>
        </p:txBody>
      </p:sp>
    </p:spTree>
    <p:extLst>
      <p:ext uri="{BB962C8B-B14F-4D97-AF65-F5344CB8AC3E}">
        <p14:creationId xmlns:p14="http://schemas.microsoft.com/office/powerpoint/2010/main" val="918333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Explain that now the background of contraception has been covered, including the specific considerations for each type, you will now consider how we have these conversations in a sensitive way.</a:t>
            </a:r>
          </a:p>
          <a:p>
            <a:pPr marL="171450" indent="-171450">
              <a:buFont typeface="Wingdings" panose="05000000000000000000" pitchFamily="2" charset="2"/>
              <a:buChar char="v"/>
            </a:pPr>
            <a:r>
              <a:rPr lang="en-GB" dirty="0"/>
              <a:t>Discuss OARS principles and give out the handout</a:t>
            </a:r>
          </a:p>
        </p:txBody>
      </p:sp>
      <p:sp>
        <p:nvSpPr>
          <p:cNvPr id="4" name="Slide Number Placeholder 3"/>
          <p:cNvSpPr>
            <a:spLocks noGrp="1"/>
          </p:cNvSpPr>
          <p:nvPr>
            <p:ph type="sldNum" sz="quarter" idx="5"/>
          </p:nvPr>
        </p:nvSpPr>
        <p:spPr/>
        <p:txBody>
          <a:bodyPr/>
          <a:lstStyle/>
          <a:p>
            <a:fld id="{866651A8-BCA2-4657-B22C-7178F7CEFFC5}" type="slidenum">
              <a:rPr lang="en-GB" smtClean="0"/>
              <a:t>31</a:t>
            </a:fld>
            <a:endParaRPr lang="en-GB"/>
          </a:p>
        </p:txBody>
      </p:sp>
    </p:spTree>
    <p:extLst>
      <p:ext uri="{BB962C8B-B14F-4D97-AF65-F5344CB8AC3E}">
        <p14:creationId xmlns:p14="http://schemas.microsoft.com/office/powerpoint/2010/main" val="293700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Go through housekeeping – highlighting if any fire drills are planned, where the toilets are, wi-fi codes, etc</a:t>
            </a:r>
          </a:p>
        </p:txBody>
      </p:sp>
      <p:sp>
        <p:nvSpPr>
          <p:cNvPr id="4" name="Slide Number Placeholder 3"/>
          <p:cNvSpPr>
            <a:spLocks noGrp="1"/>
          </p:cNvSpPr>
          <p:nvPr>
            <p:ph type="sldNum" sz="quarter" idx="5"/>
          </p:nvPr>
        </p:nvSpPr>
        <p:spPr/>
        <p:txBody>
          <a:bodyPr/>
          <a:lstStyle/>
          <a:p>
            <a:fld id="{866651A8-BCA2-4657-B22C-7178F7CEFFC5}" type="slidenum">
              <a:rPr lang="en-GB" smtClean="0"/>
              <a:t>5</a:t>
            </a:fld>
            <a:endParaRPr lang="en-GB"/>
          </a:p>
        </p:txBody>
      </p:sp>
    </p:spTree>
    <p:extLst>
      <p:ext uri="{BB962C8B-B14F-4D97-AF65-F5344CB8AC3E}">
        <p14:creationId xmlns:p14="http://schemas.microsoft.com/office/powerpoint/2010/main" val="178053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Discuss the importance of MECC</a:t>
            </a:r>
          </a:p>
          <a:p>
            <a:pPr marL="171450" indent="-171450">
              <a:buFont typeface="Wingdings" panose="05000000000000000000" pitchFamily="2" charset="2"/>
              <a:buChar char="v"/>
            </a:pPr>
            <a:r>
              <a:rPr lang="en-GB" dirty="0"/>
              <a:t>Highlight by using an open question such as “Has anyone talked to you about your contraception choices?” allows for the topic to be raised in a non-judgemental way and invites the conversation to be parent-led</a:t>
            </a:r>
          </a:p>
          <a:p>
            <a:pPr marL="171450" indent="-171450">
              <a:buFont typeface="Wingdings" panose="05000000000000000000" pitchFamily="2" charset="2"/>
              <a:buChar char="v"/>
            </a:pPr>
            <a:r>
              <a:rPr lang="en-GB" dirty="0"/>
              <a:t>Discuss how MECC allows for conversations to take place at any contact rather than having specific contacts and increasing the workload</a:t>
            </a:r>
          </a:p>
        </p:txBody>
      </p:sp>
      <p:sp>
        <p:nvSpPr>
          <p:cNvPr id="4" name="Slide Number Placeholder 3"/>
          <p:cNvSpPr>
            <a:spLocks noGrp="1"/>
          </p:cNvSpPr>
          <p:nvPr>
            <p:ph type="sldNum" sz="quarter" idx="5"/>
          </p:nvPr>
        </p:nvSpPr>
        <p:spPr/>
        <p:txBody>
          <a:bodyPr/>
          <a:lstStyle/>
          <a:p>
            <a:fld id="{866651A8-BCA2-4657-B22C-7178F7CEFFC5}" type="slidenum">
              <a:rPr lang="en-GB" smtClean="0"/>
              <a:t>32</a:t>
            </a:fld>
            <a:endParaRPr lang="en-GB"/>
          </a:p>
        </p:txBody>
      </p:sp>
    </p:spTree>
    <p:extLst>
      <p:ext uri="{BB962C8B-B14F-4D97-AF65-F5344CB8AC3E}">
        <p14:creationId xmlns:p14="http://schemas.microsoft.com/office/powerpoint/2010/main" val="870143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Introduce next activity</a:t>
            </a:r>
          </a:p>
          <a:p>
            <a:pPr marL="171450" indent="-171450">
              <a:buFont typeface="Wingdings" panose="05000000000000000000" pitchFamily="2" charset="2"/>
              <a:buChar char="v"/>
            </a:pPr>
            <a:r>
              <a:rPr lang="en-GB" dirty="0"/>
              <a:t>Group attendees into groups of 3</a:t>
            </a:r>
          </a:p>
          <a:p>
            <a:pPr marL="171450" indent="-171450">
              <a:buFont typeface="Wingdings" panose="05000000000000000000" pitchFamily="2" charset="2"/>
              <a:buChar char="v"/>
            </a:pPr>
            <a:r>
              <a:rPr lang="en-GB" dirty="0"/>
              <a:t>Had out the case </a:t>
            </a:r>
            <a:r>
              <a:rPr lang="en-GB" sz="1200" b="0" dirty="0">
                <a:solidFill>
                  <a:srgbClr val="932784"/>
                </a:solidFill>
              </a:rPr>
              <a:t>scenarios</a:t>
            </a:r>
            <a:r>
              <a:rPr lang="en-GB" dirty="0"/>
              <a:t> giving each group member a different role, give the observer the “observation sheet”</a:t>
            </a:r>
          </a:p>
          <a:p>
            <a:pPr marL="171450" indent="-171450">
              <a:buFont typeface="Wingdings" panose="05000000000000000000" pitchFamily="2" charset="2"/>
              <a:buChar char="v"/>
            </a:pPr>
            <a:r>
              <a:rPr lang="en-GB" dirty="0"/>
              <a:t>Explain they have 5mins to discuss each scenario and if time allows, give them a second scenario</a:t>
            </a:r>
          </a:p>
          <a:p>
            <a:pPr marL="171450" indent="-171450">
              <a:buFont typeface="Wingdings" panose="05000000000000000000" pitchFamily="2" charset="2"/>
              <a:buChar char="v"/>
            </a:pPr>
            <a:r>
              <a:rPr lang="en-GB" dirty="0"/>
              <a:t>Bring groups back and ask each observer for feedback</a:t>
            </a:r>
          </a:p>
          <a:p>
            <a:pPr marL="171450" indent="-171450">
              <a:buFont typeface="Wingdings" panose="05000000000000000000" pitchFamily="2" charset="2"/>
              <a:buChar char="v"/>
            </a:pPr>
            <a:endParaRPr lang="en-GB" dirty="0"/>
          </a:p>
        </p:txBody>
      </p:sp>
      <p:sp>
        <p:nvSpPr>
          <p:cNvPr id="4" name="Slide Number Placeholder 3"/>
          <p:cNvSpPr>
            <a:spLocks noGrp="1"/>
          </p:cNvSpPr>
          <p:nvPr>
            <p:ph type="sldNum" sz="quarter" idx="5"/>
          </p:nvPr>
        </p:nvSpPr>
        <p:spPr/>
        <p:txBody>
          <a:bodyPr/>
          <a:lstStyle/>
          <a:p>
            <a:fld id="{866651A8-BCA2-4657-B22C-7178F7CEFFC5}" type="slidenum">
              <a:rPr lang="en-GB" smtClean="0"/>
              <a:t>33</a:t>
            </a:fld>
            <a:endParaRPr lang="en-GB"/>
          </a:p>
        </p:txBody>
      </p:sp>
    </p:spTree>
    <p:extLst>
      <p:ext uri="{BB962C8B-B14F-4D97-AF65-F5344CB8AC3E}">
        <p14:creationId xmlns:p14="http://schemas.microsoft.com/office/powerpoint/2010/main" val="3085637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Introduce group work</a:t>
            </a:r>
          </a:p>
          <a:p>
            <a:pPr marL="171450" indent="-171450">
              <a:buFont typeface="Wingdings" panose="05000000000000000000" pitchFamily="2" charset="2"/>
              <a:buChar char="v"/>
            </a:pPr>
            <a:r>
              <a:rPr lang="en-GB" dirty="0"/>
              <a:t>Put attendees into groups of 2-3 and give them a couple of heart sink statements</a:t>
            </a:r>
          </a:p>
          <a:p>
            <a:pPr marL="171450" indent="-171450">
              <a:buFont typeface="Wingdings" panose="05000000000000000000" pitchFamily="2" charset="2"/>
              <a:buChar char="v"/>
            </a:pPr>
            <a:r>
              <a:rPr lang="en-GB" dirty="0"/>
              <a:t>Encourage them to use the postnatal contraception GPP to support their discussion about how they would approach these statements</a:t>
            </a:r>
          </a:p>
          <a:p>
            <a:pPr marL="171450" indent="-171450">
              <a:buFont typeface="Wingdings" panose="05000000000000000000" pitchFamily="2" charset="2"/>
              <a:buChar char="v"/>
            </a:pPr>
            <a:r>
              <a:rPr lang="en-GB" dirty="0"/>
              <a:t>Explain they have 10mins to come up with their responses</a:t>
            </a:r>
          </a:p>
          <a:p>
            <a:pPr marL="171450" indent="-171450">
              <a:buFont typeface="Wingdings" panose="05000000000000000000" pitchFamily="2" charset="2"/>
              <a:buChar char="v"/>
            </a:pPr>
            <a:r>
              <a:rPr lang="en-GB" dirty="0"/>
              <a:t>Bring the group back and ask for feedback on each statement and how they would respond</a:t>
            </a:r>
          </a:p>
          <a:p>
            <a:pPr marL="171450" indent="-171450">
              <a:buFont typeface="Wingdings" panose="05000000000000000000" pitchFamily="2" charset="2"/>
              <a:buChar char="v"/>
            </a:pPr>
            <a:r>
              <a:rPr lang="en-GB" dirty="0"/>
              <a:t>Once all responses have been discussed, ask the group their thoughts about these 2 activities and has it changed how they would approach the conversations in practice </a:t>
            </a:r>
          </a:p>
        </p:txBody>
      </p:sp>
      <p:sp>
        <p:nvSpPr>
          <p:cNvPr id="4" name="Slide Number Placeholder 3"/>
          <p:cNvSpPr>
            <a:spLocks noGrp="1"/>
          </p:cNvSpPr>
          <p:nvPr>
            <p:ph type="sldNum" sz="quarter" idx="5"/>
          </p:nvPr>
        </p:nvSpPr>
        <p:spPr/>
        <p:txBody>
          <a:bodyPr/>
          <a:lstStyle/>
          <a:p>
            <a:fld id="{866651A8-BCA2-4657-B22C-7178F7CEFFC5}" type="slidenum">
              <a:rPr lang="en-GB" smtClean="0"/>
              <a:t>34</a:t>
            </a:fld>
            <a:endParaRPr lang="en-GB"/>
          </a:p>
        </p:txBody>
      </p:sp>
    </p:spTree>
    <p:extLst>
      <p:ext uri="{BB962C8B-B14F-4D97-AF65-F5344CB8AC3E}">
        <p14:creationId xmlns:p14="http://schemas.microsoft.com/office/powerpoint/2010/main" val="727874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Explain that this is the last section of the training </a:t>
            </a:r>
          </a:p>
        </p:txBody>
      </p:sp>
      <p:sp>
        <p:nvSpPr>
          <p:cNvPr id="4" name="Slide Number Placeholder 3"/>
          <p:cNvSpPr>
            <a:spLocks noGrp="1"/>
          </p:cNvSpPr>
          <p:nvPr>
            <p:ph type="sldNum" sz="quarter" idx="5"/>
          </p:nvPr>
        </p:nvSpPr>
        <p:spPr/>
        <p:txBody>
          <a:bodyPr/>
          <a:lstStyle/>
          <a:p>
            <a:fld id="{866651A8-BCA2-4657-B22C-7178F7CEFFC5}" type="slidenum">
              <a:rPr lang="en-GB" smtClean="0"/>
              <a:t>35</a:t>
            </a:fld>
            <a:endParaRPr lang="en-GB"/>
          </a:p>
        </p:txBody>
      </p:sp>
    </p:spTree>
    <p:extLst>
      <p:ext uri="{BB962C8B-B14F-4D97-AF65-F5344CB8AC3E}">
        <p14:creationId xmlns:p14="http://schemas.microsoft.com/office/powerpoint/2010/main" val="1406054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Review the hopes from the start of the day and check that all aspects have been met and respond to any which appear not to have been addressed</a:t>
            </a:r>
          </a:p>
          <a:p>
            <a:pPr marL="171450" indent="-171450">
              <a:buFont typeface="Wingdings" panose="05000000000000000000" pitchFamily="2" charset="2"/>
              <a:buChar char="v"/>
            </a:pPr>
            <a:r>
              <a:rPr lang="en-GB" dirty="0"/>
              <a:t>Give final opportunity for questions and respond as appropriate</a:t>
            </a:r>
          </a:p>
          <a:p>
            <a:pPr marL="171450" indent="-171450">
              <a:buFont typeface="Wingdings" panose="05000000000000000000" pitchFamily="2" charset="2"/>
              <a:buChar char="v"/>
            </a:pPr>
            <a:r>
              <a:rPr lang="en-GB" dirty="0"/>
              <a:t>Give out pledges and post-evaluations asking that they are completed before attendees leave</a:t>
            </a:r>
          </a:p>
          <a:p>
            <a:pPr marL="171450" indent="-171450">
              <a:buFont typeface="Wingdings" panose="05000000000000000000" pitchFamily="2" charset="2"/>
              <a:buChar char="v"/>
            </a:pPr>
            <a:r>
              <a:rPr lang="en-GB" dirty="0"/>
              <a:t>Encourage attendees to complete a reflection for their CPD/Revisitation and to access the resources on the iHV website https://ihv.org.uk/for-health-visitors/resources/resource-library-a-z/sexual-and-reproductive-health-resources/</a:t>
            </a:r>
          </a:p>
        </p:txBody>
      </p:sp>
      <p:sp>
        <p:nvSpPr>
          <p:cNvPr id="4" name="Slide Number Placeholder 3"/>
          <p:cNvSpPr>
            <a:spLocks noGrp="1"/>
          </p:cNvSpPr>
          <p:nvPr>
            <p:ph type="sldNum" sz="quarter" idx="5"/>
          </p:nvPr>
        </p:nvSpPr>
        <p:spPr/>
        <p:txBody>
          <a:bodyPr/>
          <a:lstStyle/>
          <a:p>
            <a:fld id="{866651A8-BCA2-4657-B22C-7178F7CEFFC5}" type="slidenum">
              <a:rPr lang="en-GB" smtClean="0"/>
              <a:t>36</a:t>
            </a:fld>
            <a:endParaRPr lang="en-GB"/>
          </a:p>
        </p:txBody>
      </p:sp>
    </p:spTree>
    <p:extLst>
      <p:ext uri="{BB962C8B-B14F-4D97-AF65-F5344CB8AC3E}">
        <p14:creationId xmlns:p14="http://schemas.microsoft.com/office/powerpoint/2010/main" val="2096651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Thank everyone for attending and give out attendance certificates </a:t>
            </a:r>
          </a:p>
        </p:txBody>
      </p:sp>
      <p:sp>
        <p:nvSpPr>
          <p:cNvPr id="4" name="Slide Number Placeholder 3"/>
          <p:cNvSpPr>
            <a:spLocks noGrp="1"/>
          </p:cNvSpPr>
          <p:nvPr>
            <p:ph type="sldNum" sz="quarter" idx="5"/>
          </p:nvPr>
        </p:nvSpPr>
        <p:spPr/>
        <p:txBody>
          <a:bodyPr/>
          <a:lstStyle/>
          <a:p>
            <a:fld id="{866651A8-BCA2-4657-B22C-7178F7CEFFC5}" type="slidenum">
              <a:rPr lang="en-GB" smtClean="0"/>
              <a:t>37</a:t>
            </a:fld>
            <a:endParaRPr lang="en-GB"/>
          </a:p>
        </p:txBody>
      </p:sp>
    </p:spTree>
    <p:extLst>
      <p:ext uri="{BB962C8B-B14F-4D97-AF65-F5344CB8AC3E}">
        <p14:creationId xmlns:p14="http://schemas.microsoft.com/office/powerpoint/2010/main" val="71917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Alert the group that some of the information such as miscarriages, domestic abuse and bereavement, may be sensitive and that you are there for support if they are affected</a:t>
            </a:r>
          </a:p>
          <a:p>
            <a:pPr marL="171450" indent="-171450">
              <a:buFont typeface="Wingdings" panose="05000000000000000000" pitchFamily="2" charset="2"/>
              <a:buChar char="v"/>
            </a:pPr>
            <a:r>
              <a:rPr lang="en-GB" dirty="0"/>
              <a:t>Agree the ground rules as per the slide </a:t>
            </a:r>
          </a:p>
          <a:p>
            <a:endParaRPr lang="en-GB" dirty="0"/>
          </a:p>
        </p:txBody>
      </p:sp>
      <p:sp>
        <p:nvSpPr>
          <p:cNvPr id="4" name="Slide Number Placeholder 3"/>
          <p:cNvSpPr>
            <a:spLocks noGrp="1"/>
          </p:cNvSpPr>
          <p:nvPr>
            <p:ph type="sldNum" sz="quarter" idx="5"/>
          </p:nvPr>
        </p:nvSpPr>
        <p:spPr/>
        <p:txBody>
          <a:bodyPr/>
          <a:lstStyle/>
          <a:p>
            <a:fld id="{866651A8-BCA2-4657-B22C-7178F7CEFFC5}" type="slidenum">
              <a:rPr lang="en-GB" smtClean="0"/>
              <a:t>6</a:t>
            </a:fld>
            <a:endParaRPr lang="en-GB"/>
          </a:p>
        </p:txBody>
      </p:sp>
    </p:spTree>
    <p:extLst>
      <p:ext uri="{BB962C8B-B14F-4D97-AF65-F5344CB8AC3E}">
        <p14:creationId xmlns:p14="http://schemas.microsoft.com/office/powerpoint/2010/main" val="3629665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GB" dirty="0"/>
              <a:t>Provide an overview of the session, explain that it is an introduction and they are not expected to be experts in postnatal contraception at the end. But be confident in facilitating conversations to support contraceptive choices.</a:t>
            </a:r>
          </a:p>
          <a:p>
            <a:endParaRPr lang="en-GB" dirty="0"/>
          </a:p>
        </p:txBody>
      </p:sp>
      <p:sp>
        <p:nvSpPr>
          <p:cNvPr id="4" name="Slide Number Placeholder 3"/>
          <p:cNvSpPr>
            <a:spLocks noGrp="1"/>
          </p:cNvSpPr>
          <p:nvPr>
            <p:ph type="sldNum" sz="quarter" idx="5"/>
          </p:nvPr>
        </p:nvSpPr>
        <p:spPr/>
        <p:txBody>
          <a:bodyPr/>
          <a:lstStyle/>
          <a:p>
            <a:fld id="{866651A8-BCA2-4657-B22C-7178F7CEFFC5}" type="slidenum">
              <a:rPr lang="en-GB" smtClean="0"/>
              <a:t>7</a:t>
            </a:fld>
            <a:endParaRPr lang="en-GB"/>
          </a:p>
        </p:txBody>
      </p:sp>
    </p:spTree>
    <p:extLst>
      <p:ext uri="{BB962C8B-B14F-4D97-AF65-F5344CB8AC3E}">
        <p14:creationId xmlns:p14="http://schemas.microsoft.com/office/powerpoint/2010/main" val="1068239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Explain that the starter is looking at the context of postnatal contraception both nationally and locally and why it is important to the health visitor role.</a:t>
            </a:r>
          </a:p>
        </p:txBody>
      </p:sp>
      <p:sp>
        <p:nvSpPr>
          <p:cNvPr id="4" name="Slide Number Placeholder 3"/>
          <p:cNvSpPr>
            <a:spLocks noGrp="1"/>
          </p:cNvSpPr>
          <p:nvPr>
            <p:ph type="sldNum" sz="quarter" idx="5"/>
          </p:nvPr>
        </p:nvSpPr>
        <p:spPr/>
        <p:txBody>
          <a:bodyPr/>
          <a:lstStyle/>
          <a:p>
            <a:fld id="{866651A8-BCA2-4657-B22C-7178F7CEFFC5}" type="slidenum">
              <a:rPr lang="en-GB" smtClean="0"/>
              <a:t>8</a:t>
            </a:fld>
            <a:endParaRPr lang="en-GB"/>
          </a:p>
        </p:txBody>
      </p:sp>
    </p:spTree>
    <p:extLst>
      <p:ext uri="{BB962C8B-B14F-4D97-AF65-F5344CB8AC3E}">
        <p14:creationId xmlns:p14="http://schemas.microsoft.com/office/powerpoint/2010/main" val="100479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Talk through the national stats – highlight that women will often take longer to plan for a holiday or wedding than a pregnancy.  Most women stop their contraception at the same time they decide to have a baby.</a:t>
            </a:r>
          </a:p>
          <a:p>
            <a:pPr marL="171450" indent="-171450">
              <a:buFont typeface="Wingdings" panose="05000000000000000000" pitchFamily="2" charset="2"/>
              <a:buChar char="v"/>
            </a:pPr>
            <a:r>
              <a:rPr lang="en-GB" dirty="0"/>
              <a:t>Add the local stats for your area (use the next slide if needed) https://www.ons.gov.uk/peoplepopulationandcommunity/birthsdeathsandmarriages/conceptionandfertilityrates/bulletins/conceptionstatistics/2020</a:t>
            </a:r>
          </a:p>
          <a:p>
            <a:pPr marL="171450" indent="-171450">
              <a:buFont typeface="Wingdings" panose="05000000000000000000" pitchFamily="2" charset="2"/>
              <a:buChar char="v"/>
            </a:pPr>
            <a:r>
              <a:rPr lang="en-GB" dirty="0"/>
              <a:t>Stats you may want to include</a:t>
            </a:r>
          </a:p>
          <a:p>
            <a:pPr marL="628650" lvl="1" indent="-171450">
              <a:buFont typeface="Wingdings" panose="05000000000000000000" pitchFamily="2" charset="2"/>
              <a:buChar char="v"/>
            </a:pPr>
            <a:r>
              <a:rPr lang="en-GB" dirty="0"/>
              <a:t>Conception ages</a:t>
            </a:r>
          </a:p>
          <a:p>
            <a:pPr marL="628650" lvl="1" indent="-171450">
              <a:buFont typeface="Wingdings" panose="05000000000000000000" pitchFamily="2" charset="2"/>
              <a:buChar char="v"/>
            </a:pPr>
            <a:r>
              <a:rPr lang="en-GB" dirty="0"/>
              <a:t>Number of teenage pregnancies</a:t>
            </a:r>
          </a:p>
          <a:p>
            <a:pPr marL="628650" lvl="1" indent="-171450">
              <a:buFont typeface="Wingdings" panose="05000000000000000000" pitchFamily="2" charset="2"/>
              <a:buChar char="v"/>
            </a:pPr>
            <a:r>
              <a:rPr lang="en-GB" dirty="0"/>
              <a:t>Number of abortions </a:t>
            </a:r>
          </a:p>
          <a:p>
            <a:pPr marL="171450" indent="-171450">
              <a:buFont typeface="Wingdings" panose="05000000000000000000" pitchFamily="2" charset="2"/>
              <a:buChar char="v"/>
            </a:pPr>
            <a:endParaRPr lang="en-GB" dirty="0"/>
          </a:p>
        </p:txBody>
      </p:sp>
      <p:sp>
        <p:nvSpPr>
          <p:cNvPr id="4" name="Slide Number Placeholder 3"/>
          <p:cNvSpPr>
            <a:spLocks noGrp="1"/>
          </p:cNvSpPr>
          <p:nvPr>
            <p:ph type="sldNum" sz="quarter" idx="5"/>
          </p:nvPr>
        </p:nvSpPr>
        <p:spPr/>
        <p:txBody>
          <a:bodyPr/>
          <a:lstStyle/>
          <a:p>
            <a:fld id="{866651A8-BCA2-4657-B22C-7178F7CEFFC5}" type="slidenum">
              <a:rPr lang="en-GB" smtClean="0"/>
              <a:t>9</a:t>
            </a:fld>
            <a:endParaRPr lang="en-GB"/>
          </a:p>
        </p:txBody>
      </p:sp>
    </p:spTree>
    <p:extLst>
      <p:ext uri="{BB962C8B-B14F-4D97-AF65-F5344CB8AC3E}">
        <p14:creationId xmlns:p14="http://schemas.microsoft.com/office/powerpoint/2010/main" val="49618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Additional slide of local stats if needed</a:t>
            </a:r>
          </a:p>
        </p:txBody>
      </p:sp>
      <p:sp>
        <p:nvSpPr>
          <p:cNvPr id="4" name="Slide Number Placeholder 3"/>
          <p:cNvSpPr>
            <a:spLocks noGrp="1"/>
          </p:cNvSpPr>
          <p:nvPr>
            <p:ph type="sldNum" sz="quarter" idx="5"/>
          </p:nvPr>
        </p:nvSpPr>
        <p:spPr/>
        <p:txBody>
          <a:bodyPr/>
          <a:lstStyle/>
          <a:p>
            <a:fld id="{866651A8-BCA2-4657-B22C-7178F7CEFFC5}" type="slidenum">
              <a:rPr lang="en-GB" smtClean="0"/>
              <a:t>10</a:t>
            </a:fld>
            <a:endParaRPr lang="en-GB"/>
          </a:p>
        </p:txBody>
      </p:sp>
    </p:spTree>
    <p:extLst>
      <p:ext uri="{BB962C8B-B14F-4D97-AF65-F5344CB8AC3E}">
        <p14:creationId xmlns:p14="http://schemas.microsoft.com/office/powerpoint/2010/main" val="2196375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v"/>
            </a:pPr>
            <a:r>
              <a:rPr lang="en-GB" dirty="0"/>
              <a:t>Sum up the national and local stats by highlighting the need</a:t>
            </a:r>
          </a:p>
          <a:p>
            <a:pPr marL="171450" indent="-171450">
              <a:buFont typeface="Wingdings" panose="05000000000000000000" pitchFamily="2" charset="2"/>
              <a:buChar char="v"/>
            </a:pPr>
            <a:r>
              <a:rPr lang="en-GB" dirty="0"/>
              <a:t>Inform attendees that strengthening communication between HVs, MWs and sexual health services will support consistent and timely conversations to empower women to make contraceptive choices, which are right for them and in turn help reduce the number of unwanted pregnancies</a:t>
            </a:r>
          </a:p>
          <a:p>
            <a:pPr marL="171450" indent="-171450">
              <a:buFont typeface="Wingdings" panose="05000000000000000000" pitchFamily="2" charset="2"/>
              <a:buChar char="v"/>
            </a:pPr>
            <a:r>
              <a:rPr lang="en-GB" dirty="0"/>
              <a:t>Highlight the unique universal role of the health visitor to be able to have contraception conversations with all families reducing stigma, and being able to support families at all stages of their pregnancy journeys, including planning for the next, or ensuring there is not an unwanted pregnancy.</a:t>
            </a:r>
          </a:p>
          <a:p>
            <a:pPr marL="171450" indent="-171450">
              <a:buFont typeface="Wingdings" panose="05000000000000000000" pitchFamily="2" charset="2"/>
              <a:buChar char="v"/>
            </a:pPr>
            <a:r>
              <a:rPr lang="en-GB" dirty="0"/>
              <a:t>Discuss how upskilling HVs in contraceptive choices and conversations will help address many issues raised.</a:t>
            </a:r>
          </a:p>
          <a:p>
            <a:pPr marL="171450" indent="-171450">
              <a:buFont typeface="Wingdings" panose="05000000000000000000" pitchFamily="2" charset="2"/>
              <a:buChar char="v"/>
            </a:pPr>
            <a:r>
              <a:rPr lang="en-GB" dirty="0"/>
              <a:t>Explain that you will go on to talk about the specific role of the HV, including both what HVs and parents think of their role in postnatal contraception.</a:t>
            </a:r>
          </a:p>
          <a:p>
            <a:pPr marL="171450" indent="-171450">
              <a:buFont typeface="Wingdings" panose="05000000000000000000" pitchFamily="2" charset="2"/>
              <a:buChar char="v"/>
            </a:pPr>
            <a:endParaRPr lang="en-GB" dirty="0"/>
          </a:p>
          <a:p>
            <a:pPr marL="171450" indent="-171450">
              <a:buFont typeface="Wingdings" panose="05000000000000000000" pitchFamily="2" charset="2"/>
              <a:buChar char="v"/>
            </a:pPr>
            <a:endParaRPr lang="en-GB" dirty="0"/>
          </a:p>
        </p:txBody>
      </p:sp>
      <p:sp>
        <p:nvSpPr>
          <p:cNvPr id="4" name="Slide Number Placeholder 3"/>
          <p:cNvSpPr>
            <a:spLocks noGrp="1"/>
          </p:cNvSpPr>
          <p:nvPr>
            <p:ph type="sldNum" sz="quarter" idx="5"/>
          </p:nvPr>
        </p:nvSpPr>
        <p:spPr/>
        <p:txBody>
          <a:bodyPr/>
          <a:lstStyle/>
          <a:p>
            <a:fld id="{866651A8-BCA2-4657-B22C-7178F7CEFFC5}" type="slidenum">
              <a:rPr lang="en-GB" smtClean="0"/>
              <a:t>11</a:t>
            </a:fld>
            <a:endParaRPr lang="en-GB"/>
          </a:p>
        </p:txBody>
      </p:sp>
    </p:spTree>
    <p:extLst>
      <p:ext uri="{BB962C8B-B14F-4D97-AF65-F5344CB8AC3E}">
        <p14:creationId xmlns:p14="http://schemas.microsoft.com/office/powerpoint/2010/main" val="311955247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tiff"/><Relationship Id="rId4"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3.jpeg"/><Relationship Id="rId5" Type="http://schemas.openxmlformats.org/officeDocument/2006/relationships/image" Target="../media/image12.tiff"/><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jpeg"/><Relationship Id="rId4" Type="http://schemas.openxmlformats.org/officeDocument/2006/relationships/image" Target="../media/image12.tiff"/></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15.png"/><Relationship Id="rId7" Type="http://schemas.openxmlformats.org/officeDocument/2006/relationships/image" Target="../media/image9.jpe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5.png"/><Relationship Id="rId7" Type="http://schemas.openxmlformats.org/officeDocument/2006/relationships/image" Target="../media/image12.tiff"/><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0.png"/><Relationship Id="rId7" Type="http://schemas.openxmlformats.org/officeDocument/2006/relationships/image" Target="../media/image12.tiff"/><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9.jpeg"/><Relationship Id="rId5" Type="http://schemas.openxmlformats.org/officeDocument/2006/relationships/image" Target="../media/image10.pn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3.jpe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2.tiff"/><Relationship Id="rId5" Type="http://schemas.openxmlformats.org/officeDocument/2006/relationships/image" Target="../media/image10.pn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3.jpe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12.tiff"/><Relationship Id="rId5" Type="http://schemas.openxmlformats.org/officeDocument/2006/relationships/image" Target="../media/image9.jpeg"/><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13.jpeg"/><Relationship Id="rId5" Type="http://schemas.openxmlformats.org/officeDocument/2006/relationships/image" Target="../media/image12.tiff"/><Relationship Id="rId4"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tiff"/><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tif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5.png"/><Relationship Id="rId7" Type="http://schemas.openxmlformats.org/officeDocument/2006/relationships/image" Target="../media/image12.tiff"/><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5.png"/><Relationship Id="rId7" Type="http://schemas.openxmlformats.org/officeDocument/2006/relationships/image" Target="../media/image12.tiff"/><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5.png"/><Relationship Id="rId7" Type="http://schemas.openxmlformats.org/officeDocument/2006/relationships/image" Target="../media/image12.tiff"/><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0.png"/><Relationship Id="rId7" Type="http://schemas.openxmlformats.org/officeDocument/2006/relationships/image" Target="../media/image12.tiff"/><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10.pn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3.jpe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2.tiff"/><Relationship Id="rId5" Type="http://schemas.openxmlformats.org/officeDocument/2006/relationships/image" Target="../media/image10.png"/><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3.jpe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2.tiff"/><Relationship Id="rId5" Type="http://schemas.openxmlformats.org/officeDocument/2006/relationships/image" Target="../media/image9.jpeg"/><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0B4F16E-0F90-4924-A429-1033F9DB0676}"/>
              </a:ext>
            </a:extLst>
          </p:cNvPr>
          <p:cNvSpPr>
            <a:spLocks noGrp="1"/>
          </p:cNvSpPr>
          <p:nvPr>
            <p:ph type="ftr" sz="quarter" idx="3"/>
          </p:nvPr>
        </p:nvSpPr>
        <p:spPr>
          <a:xfrm>
            <a:off x="120650" y="7242175"/>
            <a:ext cx="3681889" cy="414146"/>
          </a:xfrm>
          <a:prstGeom prst="rect">
            <a:avLst/>
          </a:prstGeom>
        </p:spPr>
        <p:txBody>
          <a:bodyPr vert="horz" lIns="91440" tIns="45720" rIns="91440" bIns="45720" rtlCol="0" anchor="ctr"/>
          <a:lstStyle>
            <a:lvl1pPr algn="ctr">
              <a:defRPr sz="1074">
                <a:solidFill>
                  <a:schemeClr val="tx1">
                    <a:tint val="75000"/>
                  </a:schemeClr>
                </a:solidFill>
              </a:defRPr>
            </a:lvl1pPr>
          </a:lstStyle>
          <a:p>
            <a:pPr algn="l"/>
            <a:r>
              <a:rPr lang="en-GB" dirty="0"/>
              <a:t>Burdett Autism Project</a:t>
            </a:r>
          </a:p>
        </p:txBody>
      </p:sp>
      <p:sp>
        <p:nvSpPr>
          <p:cNvPr id="7" name="Date Placeholder 3">
            <a:extLst>
              <a:ext uri="{FF2B5EF4-FFF2-40B4-BE49-F238E27FC236}">
                <a16:creationId xmlns:a16="http://schemas.microsoft.com/office/drawing/2014/main" id="{3B971F7A-9F2C-457A-927E-A79B37778157}"/>
              </a:ext>
            </a:extLst>
          </p:cNvPr>
          <p:cNvSpPr>
            <a:spLocks noGrp="1"/>
          </p:cNvSpPr>
          <p:nvPr>
            <p:ph type="dt" sz="half" idx="2"/>
          </p:nvPr>
        </p:nvSpPr>
        <p:spPr>
          <a:xfrm>
            <a:off x="8334057" y="7242175"/>
            <a:ext cx="2454593" cy="414146"/>
          </a:xfrm>
          <a:prstGeom prst="rect">
            <a:avLst/>
          </a:prstGeom>
        </p:spPr>
        <p:txBody>
          <a:bodyPr vert="horz" lIns="91440" tIns="45720" rIns="91440" bIns="45720" rtlCol="0" anchor="ctr"/>
          <a:lstStyle>
            <a:lvl1pPr algn="l">
              <a:defRPr sz="1074">
                <a:solidFill>
                  <a:schemeClr val="tx1">
                    <a:tint val="75000"/>
                  </a:schemeClr>
                </a:solidFill>
              </a:defRPr>
            </a:lvl1pPr>
          </a:lstStyle>
          <a:p>
            <a:pPr algn="r"/>
            <a:r>
              <a:rPr lang="en-GB" dirty="0"/>
              <a:t>© Institute of Health Visiting 2020</a:t>
            </a:r>
          </a:p>
        </p:txBody>
      </p:sp>
      <p:sp>
        <p:nvSpPr>
          <p:cNvPr id="9" name="Rectangle 8">
            <a:extLst>
              <a:ext uri="{FF2B5EF4-FFF2-40B4-BE49-F238E27FC236}">
                <a16:creationId xmlns:a16="http://schemas.microsoft.com/office/drawing/2014/main" id="{0FC80FEB-199E-4D91-B9ED-A629E024D3EE}"/>
              </a:ext>
            </a:extLst>
          </p:cNvPr>
          <p:cNvSpPr/>
          <p:nvPr userDrawn="1"/>
        </p:nvSpPr>
        <p:spPr>
          <a:xfrm>
            <a:off x="0" y="7120519"/>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picture containing knife&#10;&#10;Description automatically generated">
            <a:extLst>
              <a:ext uri="{FF2B5EF4-FFF2-40B4-BE49-F238E27FC236}">
                <a16:creationId xmlns:a16="http://schemas.microsoft.com/office/drawing/2014/main" id="{198F87E4-6B9E-49A6-8FCC-D5952716F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8777" y="292489"/>
            <a:ext cx="2906525" cy="991098"/>
          </a:xfrm>
          <a:prstGeom prst="rect">
            <a:avLst/>
          </a:prstGeom>
        </p:spPr>
      </p:pic>
      <p:cxnSp>
        <p:nvCxnSpPr>
          <p:cNvPr id="11" name="Straight Connector 10">
            <a:extLst>
              <a:ext uri="{FF2B5EF4-FFF2-40B4-BE49-F238E27FC236}">
                <a16:creationId xmlns:a16="http://schemas.microsoft.com/office/drawing/2014/main" id="{0261C171-62B7-4C67-A331-F289728EAD1A}"/>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89059EAD-F29F-4250-AA76-38C862050A03}"/>
              </a:ext>
            </a:extLst>
          </p:cNvPr>
          <p:cNvSpPr txBox="1">
            <a:spLocks/>
          </p:cNvSpPr>
          <p:nvPr userDrawn="1"/>
        </p:nvSpPr>
        <p:spPr>
          <a:xfrm>
            <a:off x="120650" y="7285229"/>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sp>
        <p:nvSpPr>
          <p:cNvPr id="13" name="Date Placeholder 3">
            <a:extLst>
              <a:ext uri="{FF2B5EF4-FFF2-40B4-BE49-F238E27FC236}">
                <a16:creationId xmlns:a16="http://schemas.microsoft.com/office/drawing/2014/main" id="{119BCD95-3890-405A-8F33-40404D847E21}"/>
              </a:ext>
            </a:extLst>
          </p:cNvPr>
          <p:cNvSpPr txBox="1">
            <a:spLocks/>
          </p:cNvSpPr>
          <p:nvPr userDrawn="1"/>
        </p:nvSpPr>
        <p:spPr>
          <a:xfrm>
            <a:off x="8334057" y="7285229"/>
            <a:ext cx="2454593" cy="414146"/>
          </a:xfrm>
          <a:prstGeom prst="rect">
            <a:avLst/>
          </a:prstGeom>
        </p:spPr>
        <p:txBody>
          <a:bodyPr vert="horz" lIns="91440" tIns="45720" rIns="91440" bIns="45720" rtlCol="0" anchor="ctr"/>
          <a:lstStyle>
            <a:defPPr>
              <a:defRPr lang="en-US"/>
            </a:defPPr>
            <a:lvl1pPr marL="0" algn="l"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dirty="0"/>
              <a:t>© Institute of Health Visiting 2022</a:t>
            </a:r>
          </a:p>
        </p:txBody>
      </p:sp>
      <p:cxnSp>
        <p:nvCxnSpPr>
          <p:cNvPr id="15" name="Straight Connector 14">
            <a:extLst>
              <a:ext uri="{FF2B5EF4-FFF2-40B4-BE49-F238E27FC236}">
                <a16:creationId xmlns:a16="http://schemas.microsoft.com/office/drawing/2014/main" id="{BCB96948-257A-4A12-804C-A782798C34C5}"/>
              </a:ext>
            </a:extLst>
          </p:cNvPr>
          <p:cNvCxnSpPr>
            <a:cxnSpLocks/>
          </p:cNvCxnSpPr>
          <p:nvPr userDrawn="1"/>
        </p:nvCxnSpPr>
        <p:spPr>
          <a:xfrm>
            <a:off x="-2" y="1527175"/>
            <a:ext cx="10909300" cy="0"/>
          </a:xfrm>
          <a:prstGeom prst="line">
            <a:avLst/>
          </a:prstGeom>
          <a:ln w="73025" cmpd="thickThin">
            <a:solidFill>
              <a:srgbClr val="93278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446B989-CA76-44A4-B2EF-AA1175762E95}"/>
              </a:ext>
            </a:extLst>
          </p:cNvPr>
          <p:cNvSpPr txBox="1"/>
          <p:nvPr userDrawn="1"/>
        </p:nvSpPr>
        <p:spPr>
          <a:xfrm>
            <a:off x="-22226" y="1629753"/>
            <a:ext cx="10963276" cy="5383822"/>
          </a:xfrm>
          <a:prstGeom prst="rect">
            <a:avLst/>
          </a:prstGeom>
          <a:solidFill>
            <a:srgbClr val="932784"/>
          </a:solidFill>
        </p:spPr>
        <p:txBody>
          <a:bodyPr wrap="square" rtlCol="0">
            <a:spAutoFit/>
          </a:bodyPr>
          <a:lstStyle/>
          <a:p>
            <a:endParaRPr lang="en-GB" dirty="0"/>
          </a:p>
        </p:txBody>
      </p:sp>
      <p:pic>
        <p:nvPicPr>
          <p:cNvPr id="3" name="Picture 2">
            <a:extLst>
              <a:ext uri="{FF2B5EF4-FFF2-40B4-BE49-F238E27FC236}">
                <a16:creationId xmlns:a16="http://schemas.microsoft.com/office/drawing/2014/main" id="{44AF4E25-8C96-4F0C-B675-B81A4F22225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5381" y="1908175"/>
            <a:ext cx="10478536" cy="3733800"/>
          </a:xfrm>
          <a:prstGeom prst="rect">
            <a:avLst/>
          </a:prstGeom>
        </p:spPr>
      </p:pic>
      <p:pic>
        <p:nvPicPr>
          <p:cNvPr id="21" name="Picture 20">
            <a:extLst>
              <a:ext uri="{FF2B5EF4-FFF2-40B4-BE49-F238E27FC236}">
                <a16:creationId xmlns:a16="http://schemas.microsoft.com/office/drawing/2014/main" id="{2FC8427B-9B82-45E5-837B-98315CAE7D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42166">
            <a:off x="2016038" y="5797842"/>
            <a:ext cx="862048" cy="1015871"/>
          </a:xfrm>
          <a:prstGeom prst="rect">
            <a:avLst/>
          </a:prstGeom>
        </p:spPr>
      </p:pic>
      <p:pic>
        <p:nvPicPr>
          <p:cNvPr id="23" name="Picture 22">
            <a:extLst>
              <a:ext uri="{FF2B5EF4-FFF2-40B4-BE49-F238E27FC236}">
                <a16:creationId xmlns:a16="http://schemas.microsoft.com/office/drawing/2014/main" id="{6A493260-2461-4DE5-9813-B7ADB993B37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596715" y="5945314"/>
            <a:ext cx="740067" cy="670940"/>
          </a:xfrm>
          <a:prstGeom prst="rect">
            <a:avLst/>
          </a:prstGeom>
        </p:spPr>
      </p:pic>
      <p:pic>
        <p:nvPicPr>
          <p:cNvPr id="24" name="Picture 23">
            <a:extLst>
              <a:ext uri="{FF2B5EF4-FFF2-40B4-BE49-F238E27FC236}">
                <a16:creationId xmlns:a16="http://schemas.microsoft.com/office/drawing/2014/main" id="{979EDCF4-CE86-4DC3-A5F4-BACA963DFB8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6156981" y="5927425"/>
            <a:ext cx="770674" cy="670940"/>
          </a:xfrm>
          <a:prstGeom prst="rect">
            <a:avLst/>
          </a:prstGeom>
        </p:spPr>
      </p:pic>
      <p:pic>
        <p:nvPicPr>
          <p:cNvPr id="25" name="Picture 24">
            <a:extLst>
              <a:ext uri="{FF2B5EF4-FFF2-40B4-BE49-F238E27FC236}">
                <a16:creationId xmlns:a16="http://schemas.microsoft.com/office/drawing/2014/main" id="{352434C6-4493-4A24-B14C-87EFC44C93EB}"/>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rot="2142166">
            <a:off x="4791016" y="5815603"/>
            <a:ext cx="862048" cy="980348"/>
          </a:xfrm>
          <a:prstGeom prst="rect">
            <a:avLst/>
          </a:prstGeom>
        </p:spPr>
      </p:pic>
      <p:pic>
        <p:nvPicPr>
          <p:cNvPr id="26" name="Picture 25">
            <a:extLst>
              <a:ext uri="{FF2B5EF4-FFF2-40B4-BE49-F238E27FC236}">
                <a16:creationId xmlns:a16="http://schemas.microsoft.com/office/drawing/2014/main" id="{CAEB4355-01C1-43BC-8609-FF859B6320FC}"/>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rot="2142166">
            <a:off x="7564557" y="5789112"/>
            <a:ext cx="862048" cy="947564"/>
          </a:xfrm>
          <a:prstGeom prst="rect">
            <a:avLst/>
          </a:prstGeom>
        </p:spPr>
      </p:pic>
      <p:sp>
        <p:nvSpPr>
          <p:cNvPr id="2" name="Rectangle 1">
            <a:extLst>
              <a:ext uri="{FF2B5EF4-FFF2-40B4-BE49-F238E27FC236}">
                <a16:creationId xmlns:a16="http://schemas.microsoft.com/office/drawing/2014/main" id="{F53BC458-3442-4F46-B048-9D693B49C06E}"/>
              </a:ext>
            </a:extLst>
          </p:cNvPr>
          <p:cNvSpPr/>
          <p:nvPr userDrawn="1"/>
        </p:nvSpPr>
        <p:spPr>
          <a:xfrm>
            <a:off x="215381" y="4321664"/>
            <a:ext cx="5467869" cy="904894"/>
          </a:xfrm>
          <a:prstGeom prst="rect">
            <a:avLst/>
          </a:prstGeom>
          <a:solidFill>
            <a:srgbClr val="932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4000" b="1" dirty="0"/>
              <a:t>Postnatal contraception</a:t>
            </a:r>
          </a:p>
        </p:txBody>
      </p:sp>
      <p:pic>
        <p:nvPicPr>
          <p:cNvPr id="4" name="Picture 3" descr="A picture containing text, clipart, vector graphics&#10;&#10;Description automatically generated">
            <a:extLst>
              <a:ext uri="{FF2B5EF4-FFF2-40B4-BE49-F238E27FC236}">
                <a16:creationId xmlns:a16="http://schemas.microsoft.com/office/drawing/2014/main" id="{BB13E36C-27BA-350E-10E5-686DBCA0974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036050" y="384175"/>
            <a:ext cx="1540933" cy="838200"/>
          </a:xfrm>
          <a:prstGeom prst="rect">
            <a:avLst/>
          </a:prstGeom>
        </p:spPr>
      </p:pic>
    </p:spTree>
    <p:extLst>
      <p:ext uri="{BB962C8B-B14F-4D97-AF65-F5344CB8AC3E}">
        <p14:creationId xmlns:p14="http://schemas.microsoft.com/office/powerpoint/2010/main" val="3254891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tandar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20519"/>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3"/>
            <a:ext cx="6374844" cy="369332"/>
          </a:xfrm>
          <a:prstGeom prst="rect">
            <a:avLst/>
          </a:prstGeom>
          <a:noFill/>
        </p:spPr>
        <p:txBody>
          <a:bodyPr wrap="square" rtlCol="0">
            <a:spAutoFit/>
          </a:bodyPr>
          <a:lstStyle/>
          <a:p>
            <a:pPr algn="ctr"/>
            <a:r>
              <a:rPr lang="en-GB"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a:blip r:embed="rId2" cstate="print">
            <a:alphaModFix amt="49000"/>
            <a:extLst>
              <a:ext uri="{28A0092B-C50C-407E-A947-70E740481C1C}">
                <a14:useLocalDpi xmlns:a14="http://schemas.microsoft.com/office/drawing/2010/main" val="0"/>
              </a:ext>
            </a:extLst>
          </a:blip>
          <a:srcRect/>
          <a:stretch/>
        </p:blipFill>
        <p:spPr>
          <a:xfrm rot="2461565">
            <a:off x="59758" y="1190497"/>
            <a:ext cx="1798186" cy="2044953"/>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9"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DD2BE4D-8A85-4412-87EB-3ED5BA1BA1A9}"/>
              </a:ext>
            </a:extLst>
          </p:cNvPr>
          <p:cNvSpPr>
            <a:spLocks noGrp="1"/>
          </p:cNvSpPr>
          <p:nvPr>
            <p:ph type="title"/>
          </p:nvPr>
        </p:nvSpPr>
        <p:spPr>
          <a:xfrm>
            <a:off x="436678" y="265656"/>
            <a:ext cx="10047172"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9" name="Chart Placeholder 8">
            <a:extLst>
              <a:ext uri="{FF2B5EF4-FFF2-40B4-BE49-F238E27FC236}">
                <a16:creationId xmlns:a16="http://schemas.microsoft.com/office/drawing/2014/main" id="{B0CB4A18-EB57-473F-8A35-8BFCF11D8784}"/>
              </a:ext>
            </a:extLst>
          </p:cNvPr>
          <p:cNvSpPr>
            <a:spLocks noGrp="1"/>
          </p:cNvSpPr>
          <p:nvPr>
            <p:ph type="chart" sz="quarter" idx="10"/>
          </p:nvPr>
        </p:nvSpPr>
        <p:spPr>
          <a:xfrm>
            <a:off x="958850" y="1679575"/>
            <a:ext cx="9525000" cy="4191000"/>
          </a:xfrm>
          <a:prstGeom prst="rect">
            <a:avLst/>
          </a:prstGeom>
        </p:spPr>
        <p:txBody>
          <a:bodyPr/>
          <a:lstStyle/>
          <a:p>
            <a:endParaRPr lang="en-GB"/>
          </a:p>
        </p:txBody>
      </p:sp>
      <p:pic>
        <p:nvPicPr>
          <p:cNvPr id="25" name="Picture 24">
            <a:extLst>
              <a:ext uri="{FF2B5EF4-FFF2-40B4-BE49-F238E27FC236}">
                <a16:creationId xmlns:a16="http://schemas.microsoft.com/office/drawing/2014/main" id="{AA620D59-649A-4ADB-8E75-FC946B6DAB45}"/>
              </a:ext>
            </a:extLst>
          </p:cNvPr>
          <p:cNvPicPr>
            <a:picLocks noChangeAspect="1"/>
          </p:cNvPicPr>
          <p:nvPr userDrawn="1"/>
        </p:nvPicPr>
        <p:blipFill>
          <a:blip r:embed="rId3" cstate="print">
            <a:alphaModFix amt="44000"/>
            <a:extLst>
              <a:ext uri="{28A0092B-C50C-407E-A947-70E740481C1C}">
                <a14:useLocalDpi xmlns:a14="http://schemas.microsoft.com/office/drawing/2010/main" val="0"/>
              </a:ext>
            </a:extLst>
          </a:blip>
          <a:srcRect/>
          <a:stretch/>
        </p:blipFill>
        <p:spPr>
          <a:xfrm rot="2461565">
            <a:off x="412488" y="2734122"/>
            <a:ext cx="1109594" cy="1219667"/>
          </a:xfrm>
          <a:prstGeom prst="rect">
            <a:avLst/>
          </a:prstGeom>
        </p:spPr>
      </p:pic>
      <p:pic>
        <p:nvPicPr>
          <p:cNvPr id="7" name="Picture 6">
            <a:extLst>
              <a:ext uri="{FF2B5EF4-FFF2-40B4-BE49-F238E27FC236}">
                <a16:creationId xmlns:a16="http://schemas.microsoft.com/office/drawing/2014/main" id="{EE78AAF0-B3A5-4580-AC5C-AB6A0C931155}"/>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9407109" y="1298574"/>
            <a:ext cx="1356984" cy="1039649"/>
          </a:xfrm>
          <a:prstGeom prst="rect">
            <a:avLst/>
          </a:prstGeom>
        </p:spPr>
      </p:pic>
      <p:sp>
        <p:nvSpPr>
          <p:cNvPr id="27" name="TextBox 26">
            <a:extLst>
              <a:ext uri="{FF2B5EF4-FFF2-40B4-BE49-F238E27FC236}">
                <a16:creationId xmlns:a16="http://schemas.microsoft.com/office/drawing/2014/main" id="{7727CC71-B3B4-498E-84D1-C937195517BF}"/>
              </a:ext>
            </a:extLst>
          </p:cNvPr>
          <p:cNvSpPr txBox="1"/>
          <p:nvPr userDrawn="1"/>
        </p:nvSpPr>
        <p:spPr>
          <a:xfrm>
            <a:off x="8401893" y="7326739"/>
            <a:ext cx="23622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28" name="Footer Placeholder 4">
            <a:extLst>
              <a:ext uri="{FF2B5EF4-FFF2-40B4-BE49-F238E27FC236}">
                <a16:creationId xmlns:a16="http://schemas.microsoft.com/office/drawing/2014/main" id="{395C257A-C98A-4263-AE9B-62AFC2B07AD9}"/>
              </a:ext>
            </a:extLst>
          </p:cNvPr>
          <p:cNvSpPr txBox="1">
            <a:spLocks/>
          </p:cNvSpPr>
          <p:nvPr userDrawn="1"/>
        </p:nvSpPr>
        <p:spPr>
          <a:xfrm>
            <a:off x="129543"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 name="Picture 2" descr="A picture containing knife&#10;&#10;Description automatically generated">
            <a:extLst>
              <a:ext uri="{FF2B5EF4-FFF2-40B4-BE49-F238E27FC236}">
                <a16:creationId xmlns:a16="http://schemas.microsoft.com/office/drawing/2014/main" id="{30542814-BB68-1F94-FAAF-81408EF45C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01251251-63DE-EE01-6B65-BB6B238244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974332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90B4F16E-0F90-4924-A429-1033F9DB0676}"/>
              </a:ext>
            </a:extLst>
          </p:cNvPr>
          <p:cNvSpPr>
            <a:spLocks noGrp="1"/>
          </p:cNvSpPr>
          <p:nvPr>
            <p:ph type="ftr" sz="quarter" idx="3"/>
          </p:nvPr>
        </p:nvSpPr>
        <p:spPr>
          <a:xfrm>
            <a:off x="120651" y="7242175"/>
            <a:ext cx="3681889" cy="414146"/>
          </a:xfrm>
          <a:prstGeom prst="rect">
            <a:avLst/>
          </a:prstGeom>
        </p:spPr>
        <p:txBody>
          <a:bodyPr vert="horz" lIns="91440" tIns="45720" rIns="91440" bIns="45720" rtlCol="0" anchor="ctr"/>
          <a:lstStyle>
            <a:lvl1pPr algn="ctr">
              <a:defRPr sz="1074">
                <a:solidFill>
                  <a:schemeClr val="tx1">
                    <a:tint val="75000"/>
                  </a:schemeClr>
                </a:solidFill>
              </a:defRPr>
            </a:lvl1pPr>
          </a:lstStyle>
          <a:p>
            <a:pPr algn="l"/>
            <a:r>
              <a:rPr lang="en-GB" dirty="0"/>
              <a:t>Burdett Autism Project</a:t>
            </a:r>
          </a:p>
        </p:txBody>
      </p:sp>
      <p:sp>
        <p:nvSpPr>
          <p:cNvPr id="7" name="Date Placeholder 3">
            <a:extLst>
              <a:ext uri="{FF2B5EF4-FFF2-40B4-BE49-F238E27FC236}">
                <a16:creationId xmlns:a16="http://schemas.microsoft.com/office/drawing/2014/main" id="{3B971F7A-9F2C-457A-927E-A79B37778157}"/>
              </a:ext>
            </a:extLst>
          </p:cNvPr>
          <p:cNvSpPr>
            <a:spLocks noGrp="1"/>
          </p:cNvSpPr>
          <p:nvPr>
            <p:ph type="dt" sz="half" idx="2"/>
          </p:nvPr>
        </p:nvSpPr>
        <p:spPr>
          <a:xfrm>
            <a:off x="8334058" y="7242175"/>
            <a:ext cx="2454593" cy="414146"/>
          </a:xfrm>
          <a:prstGeom prst="rect">
            <a:avLst/>
          </a:prstGeom>
        </p:spPr>
        <p:txBody>
          <a:bodyPr vert="horz" lIns="91440" tIns="45720" rIns="91440" bIns="45720" rtlCol="0" anchor="ctr"/>
          <a:lstStyle>
            <a:lvl1pPr algn="l">
              <a:defRPr sz="1074">
                <a:solidFill>
                  <a:schemeClr val="tx1">
                    <a:tint val="75000"/>
                  </a:schemeClr>
                </a:solidFill>
              </a:defRPr>
            </a:lvl1pPr>
          </a:lstStyle>
          <a:p>
            <a:pPr algn="r"/>
            <a:r>
              <a:rPr lang="en-GB" dirty="0"/>
              <a:t>© Institute of Health Visiting 2020</a:t>
            </a:r>
          </a:p>
        </p:txBody>
      </p:sp>
      <p:sp>
        <p:nvSpPr>
          <p:cNvPr id="9" name="Rectangle 8">
            <a:extLst>
              <a:ext uri="{FF2B5EF4-FFF2-40B4-BE49-F238E27FC236}">
                <a16:creationId xmlns:a16="http://schemas.microsoft.com/office/drawing/2014/main" id="{0FC80FEB-199E-4D91-B9ED-A629E024D3EE}"/>
              </a:ext>
            </a:extLst>
          </p:cNvPr>
          <p:cNvSpPr/>
          <p:nvPr userDrawn="1"/>
        </p:nvSpPr>
        <p:spPr>
          <a:xfrm>
            <a:off x="0" y="7120521"/>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10" name="Picture 9" descr="A picture containing knife&#10;&#10;Description automatically generated">
            <a:extLst>
              <a:ext uri="{FF2B5EF4-FFF2-40B4-BE49-F238E27FC236}">
                <a16:creationId xmlns:a16="http://schemas.microsoft.com/office/drawing/2014/main" id="{198F87E4-6B9E-49A6-8FCC-D5952716FC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8777" y="292489"/>
            <a:ext cx="2906525" cy="991098"/>
          </a:xfrm>
          <a:prstGeom prst="rect">
            <a:avLst/>
          </a:prstGeom>
        </p:spPr>
      </p:pic>
      <p:cxnSp>
        <p:nvCxnSpPr>
          <p:cNvPr id="11" name="Straight Connector 10">
            <a:extLst>
              <a:ext uri="{FF2B5EF4-FFF2-40B4-BE49-F238E27FC236}">
                <a16:creationId xmlns:a16="http://schemas.microsoft.com/office/drawing/2014/main" id="{0261C171-62B7-4C67-A331-F289728EAD1A}"/>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89059EAD-F29F-4250-AA76-38C862050A03}"/>
              </a:ext>
            </a:extLst>
          </p:cNvPr>
          <p:cNvSpPr txBox="1">
            <a:spLocks/>
          </p:cNvSpPr>
          <p:nvPr userDrawn="1"/>
        </p:nvSpPr>
        <p:spPr>
          <a:xfrm>
            <a:off x="120651" y="7285229"/>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sp>
        <p:nvSpPr>
          <p:cNvPr id="13" name="Date Placeholder 3">
            <a:extLst>
              <a:ext uri="{FF2B5EF4-FFF2-40B4-BE49-F238E27FC236}">
                <a16:creationId xmlns:a16="http://schemas.microsoft.com/office/drawing/2014/main" id="{119BCD95-3890-405A-8F33-40404D847E21}"/>
              </a:ext>
            </a:extLst>
          </p:cNvPr>
          <p:cNvSpPr txBox="1">
            <a:spLocks/>
          </p:cNvSpPr>
          <p:nvPr userDrawn="1"/>
        </p:nvSpPr>
        <p:spPr>
          <a:xfrm>
            <a:off x="8334058" y="7285229"/>
            <a:ext cx="2454593" cy="414146"/>
          </a:xfrm>
          <a:prstGeom prst="rect">
            <a:avLst/>
          </a:prstGeom>
        </p:spPr>
        <p:txBody>
          <a:bodyPr vert="horz" lIns="91440" tIns="45720" rIns="91440" bIns="45720" rtlCol="0" anchor="ctr"/>
          <a:lstStyle>
            <a:defPPr>
              <a:defRPr lang="en-US"/>
            </a:defPPr>
            <a:lvl1pPr marL="0" algn="l"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074" dirty="0"/>
              <a:t>© Institute of Health Visiting 2022</a:t>
            </a:r>
          </a:p>
        </p:txBody>
      </p:sp>
      <p:cxnSp>
        <p:nvCxnSpPr>
          <p:cNvPr id="15" name="Straight Connector 14">
            <a:extLst>
              <a:ext uri="{FF2B5EF4-FFF2-40B4-BE49-F238E27FC236}">
                <a16:creationId xmlns:a16="http://schemas.microsoft.com/office/drawing/2014/main" id="{BCB96948-257A-4A12-804C-A782798C34C5}"/>
              </a:ext>
            </a:extLst>
          </p:cNvPr>
          <p:cNvCxnSpPr>
            <a:cxnSpLocks/>
          </p:cNvCxnSpPr>
          <p:nvPr userDrawn="1"/>
        </p:nvCxnSpPr>
        <p:spPr>
          <a:xfrm>
            <a:off x="-2" y="1527175"/>
            <a:ext cx="10909300" cy="0"/>
          </a:xfrm>
          <a:prstGeom prst="line">
            <a:avLst/>
          </a:prstGeom>
          <a:ln w="73025" cmpd="thickThin">
            <a:solidFill>
              <a:srgbClr val="93278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446B989-CA76-44A4-B2EF-AA1175762E95}"/>
              </a:ext>
            </a:extLst>
          </p:cNvPr>
          <p:cNvSpPr txBox="1"/>
          <p:nvPr userDrawn="1"/>
        </p:nvSpPr>
        <p:spPr>
          <a:xfrm>
            <a:off x="-22226" y="1629754"/>
            <a:ext cx="10963276" cy="369332"/>
          </a:xfrm>
          <a:prstGeom prst="rect">
            <a:avLst/>
          </a:prstGeom>
          <a:solidFill>
            <a:srgbClr val="932784"/>
          </a:solidFill>
        </p:spPr>
        <p:txBody>
          <a:bodyPr wrap="square" rtlCol="0">
            <a:spAutoFit/>
          </a:bodyPr>
          <a:lstStyle/>
          <a:p>
            <a:endParaRPr lang="en-GB" sz="1800" dirty="0"/>
          </a:p>
        </p:txBody>
      </p:sp>
      <p:pic>
        <p:nvPicPr>
          <p:cNvPr id="3" name="Picture 2">
            <a:extLst>
              <a:ext uri="{FF2B5EF4-FFF2-40B4-BE49-F238E27FC236}">
                <a16:creationId xmlns:a16="http://schemas.microsoft.com/office/drawing/2014/main" id="{44AF4E25-8C96-4F0C-B675-B81A4F22225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5382" y="1908175"/>
            <a:ext cx="10478536" cy="3733800"/>
          </a:xfrm>
          <a:prstGeom prst="rect">
            <a:avLst/>
          </a:prstGeom>
        </p:spPr>
      </p:pic>
      <p:pic>
        <p:nvPicPr>
          <p:cNvPr id="21" name="Picture 20">
            <a:extLst>
              <a:ext uri="{FF2B5EF4-FFF2-40B4-BE49-F238E27FC236}">
                <a16:creationId xmlns:a16="http://schemas.microsoft.com/office/drawing/2014/main" id="{2FC8427B-9B82-45E5-837B-98315CAE7D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42166">
            <a:off x="2016038" y="5797844"/>
            <a:ext cx="862048" cy="1015871"/>
          </a:xfrm>
          <a:prstGeom prst="rect">
            <a:avLst/>
          </a:prstGeom>
        </p:spPr>
      </p:pic>
      <p:pic>
        <p:nvPicPr>
          <p:cNvPr id="23" name="Picture 22">
            <a:extLst>
              <a:ext uri="{FF2B5EF4-FFF2-40B4-BE49-F238E27FC236}">
                <a16:creationId xmlns:a16="http://schemas.microsoft.com/office/drawing/2014/main" id="{6A493260-2461-4DE5-9813-B7ADB993B37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596716" y="5945314"/>
            <a:ext cx="740067" cy="670940"/>
          </a:xfrm>
          <a:prstGeom prst="rect">
            <a:avLst/>
          </a:prstGeom>
        </p:spPr>
      </p:pic>
      <p:pic>
        <p:nvPicPr>
          <p:cNvPr id="24" name="Picture 23">
            <a:extLst>
              <a:ext uri="{FF2B5EF4-FFF2-40B4-BE49-F238E27FC236}">
                <a16:creationId xmlns:a16="http://schemas.microsoft.com/office/drawing/2014/main" id="{979EDCF4-CE86-4DC3-A5F4-BACA963DFB8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6156981" y="5927425"/>
            <a:ext cx="770674" cy="670940"/>
          </a:xfrm>
          <a:prstGeom prst="rect">
            <a:avLst/>
          </a:prstGeom>
        </p:spPr>
      </p:pic>
      <p:pic>
        <p:nvPicPr>
          <p:cNvPr id="25" name="Picture 24">
            <a:extLst>
              <a:ext uri="{FF2B5EF4-FFF2-40B4-BE49-F238E27FC236}">
                <a16:creationId xmlns:a16="http://schemas.microsoft.com/office/drawing/2014/main" id="{352434C6-4493-4A24-B14C-87EFC44C93EB}"/>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rot="2142166">
            <a:off x="4791017" y="5815603"/>
            <a:ext cx="862048" cy="980348"/>
          </a:xfrm>
          <a:prstGeom prst="rect">
            <a:avLst/>
          </a:prstGeom>
        </p:spPr>
      </p:pic>
      <p:pic>
        <p:nvPicPr>
          <p:cNvPr id="26" name="Picture 25">
            <a:extLst>
              <a:ext uri="{FF2B5EF4-FFF2-40B4-BE49-F238E27FC236}">
                <a16:creationId xmlns:a16="http://schemas.microsoft.com/office/drawing/2014/main" id="{CAEB4355-01C1-43BC-8609-FF859B6320FC}"/>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rot="2142166">
            <a:off x="7564558" y="5789112"/>
            <a:ext cx="862048" cy="947564"/>
          </a:xfrm>
          <a:prstGeom prst="rect">
            <a:avLst/>
          </a:prstGeom>
        </p:spPr>
      </p:pic>
      <p:sp>
        <p:nvSpPr>
          <p:cNvPr id="2" name="Rectangle 1">
            <a:extLst>
              <a:ext uri="{FF2B5EF4-FFF2-40B4-BE49-F238E27FC236}">
                <a16:creationId xmlns:a16="http://schemas.microsoft.com/office/drawing/2014/main" id="{F53BC458-3442-4F46-B048-9D693B49C06E}"/>
              </a:ext>
            </a:extLst>
          </p:cNvPr>
          <p:cNvSpPr/>
          <p:nvPr userDrawn="1"/>
        </p:nvSpPr>
        <p:spPr>
          <a:xfrm>
            <a:off x="215382" y="4321664"/>
            <a:ext cx="5467869" cy="904894"/>
          </a:xfrm>
          <a:prstGeom prst="rect">
            <a:avLst/>
          </a:prstGeom>
          <a:solidFill>
            <a:srgbClr val="932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4000" b="1" dirty="0"/>
              <a:t>Postnatal contraception</a:t>
            </a:r>
          </a:p>
        </p:txBody>
      </p:sp>
      <p:pic>
        <p:nvPicPr>
          <p:cNvPr id="4" name="Picture 3" descr="A picture containing text, clipart, vector graphics&#10;&#10;Description automatically generated">
            <a:extLst>
              <a:ext uri="{FF2B5EF4-FFF2-40B4-BE49-F238E27FC236}">
                <a16:creationId xmlns:a16="http://schemas.microsoft.com/office/drawing/2014/main" id="{FA7AC696-6526-B6FB-E05D-E34F1F480BF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036050" y="384175"/>
            <a:ext cx="1540933" cy="838200"/>
          </a:xfrm>
          <a:prstGeom prst="rect">
            <a:avLst/>
          </a:prstGeom>
        </p:spPr>
      </p:pic>
    </p:spTree>
    <p:extLst>
      <p:ext uri="{BB962C8B-B14F-4D97-AF65-F5344CB8AC3E}">
        <p14:creationId xmlns:p14="http://schemas.microsoft.com/office/powerpoint/2010/main" val="2003394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12843"/>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813E347-7CA1-4D3B-A6E9-1D24AEF528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98498" y="6026403"/>
            <a:ext cx="2565595" cy="907752"/>
          </a:xfrm>
          <a:prstGeom prst="rect">
            <a:avLst/>
          </a:prstGeom>
          <a:noFill/>
        </p:spPr>
      </p:pic>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4"/>
            <a:ext cx="6374844" cy="369332"/>
          </a:xfrm>
          <a:prstGeom prst="rect">
            <a:avLst/>
          </a:prstGeom>
          <a:noFill/>
        </p:spPr>
        <p:txBody>
          <a:bodyPr wrap="square" rtlCol="0">
            <a:spAutoFit/>
          </a:bodyPr>
          <a:lstStyle/>
          <a:p>
            <a:pPr algn="ctr"/>
            <a:r>
              <a:rPr lang="en-GB" sz="1800"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a:blip r:embed="rId3" cstate="print">
            <a:alphaModFix amt="47000"/>
            <a:extLst>
              <a:ext uri="{28A0092B-C50C-407E-A947-70E740481C1C}">
                <a14:useLocalDpi xmlns:a14="http://schemas.microsoft.com/office/drawing/2010/main" val="0"/>
              </a:ext>
            </a:extLst>
          </a:blip>
          <a:srcRect/>
          <a:stretch/>
        </p:blipFill>
        <p:spPr>
          <a:xfrm rot="2561662">
            <a:off x="-88890" y="3882763"/>
            <a:ext cx="2843793" cy="3351235"/>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8"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5DD2BE4D-8A85-4412-87EB-3ED5BA1BA1A9}"/>
              </a:ext>
            </a:extLst>
          </p:cNvPr>
          <p:cNvSpPr>
            <a:spLocks noGrp="1"/>
          </p:cNvSpPr>
          <p:nvPr userDrawn="1">
            <p:ph type="title"/>
          </p:nvPr>
        </p:nvSpPr>
        <p:spPr>
          <a:xfrm>
            <a:off x="436678" y="265658"/>
            <a:ext cx="9410700"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19" name="Text Placeholder 18">
            <a:extLst>
              <a:ext uri="{FF2B5EF4-FFF2-40B4-BE49-F238E27FC236}">
                <a16:creationId xmlns:a16="http://schemas.microsoft.com/office/drawing/2014/main" id="{FB0D90B0-3397-4EC9-B384-9D98FD03F173}"/>
              </a:ext>
            </a:extLst>
          </p:cNvPr>
          <p:cNvSpPr>
            <a:spLocks noGrp="1"/>
          </p:cNvSpPr>
          <p:nvPr userDrawn="1">
            <p:ph type="body" sz="quarter" idx="10"/>
          </p:nvPr>
        </p:nvSpPr>
        <p:spPr>
          <a:xfrm>
            <a:off x="724764" y="1548927"/>
            <a:ext cx="4724400" cy="1295400"/>
          </a:xfrm>
          <a:prstGeom prst="rect">
            <a:avLst/>
          </a:prstGeom>
        </p:spPr>
        <p:txBody>
          <a:bodyPr/>
          <a:lstStyle>
            <a:lvl1pPr marL="0" indent="0">
              <a:buSzPct val="150000"/>
              <a:buFontTx/>
              <a:buNone/>
              <a:defRPr sz="2400"/>
            </a:lvl1pPr>
          </a:lstStyle>
          <a:p>
            <a:pPr lvl="0"/>
            <a:r>
              <a:rPr lang="en-US" dirty="0"/>
              <a:t>Click to edit Master text styles</a:t>
            </a:r>
          </a:p>
        </p:txBody>
      </p:sp>
      <p:sp>
        <p:nvSpPr>
          <p:cNvPr id="23" name="TextBox 22">
            <a:extLst>
              <a:ext uri="{FF2B5EF4-FFF2-40B4-BE49-F238E27FC236}">
                <a16:creationId xmlns:a16="http://schemas.microsoft.com/office/drawing/2014/main" id="{A0BA03BC-5150-4516-BC22-94C5CEE50522}"/>
              </a:ext>
            </a:extLst>
          </p:cNvPr>
          <p:cNvSpPr txBox="1"/>
          <p:nvPr userDrawn="1"/>
        </p:nvSpPr>
        <p:spPr>
          <a:xfrm>
            <a:off x="8401893" y="7326740"/>
            <a:ext cx="2362200" cy="261610"/>
          </a:xfrm>
          <a:prstGeom prst="rect">
            <a:avLst/>
          </a:prstGeom>
          <a:noFill/>
        </p:spPr>
        <p:txBody>
          <a:bodyPr wrap="square" rtlCol="0">
            <a:spAutoFit/>
          </a:bodyPr>
          <a:lstStyle/>
          <a:p>
            <a:pPr marL="0" marR="0" lvl="0" indent="0" algn="r" defTabSz="914408"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pic>
        <p:nvPicPr>
          <p:cNvPr id="7" name="Picture 6">
            <a:extLst>
              <a:ext uri="{FF2B5EF4-FFF2-40B4-BE49-F238E27FC236}">
                <a16:creationId xmlns:a16="http://schemas.microsoft.com/office/drawing/2014/main" id="{73950818-AFF5-433E-92A0-52F58C0A342D}"/>
              </a:ext>
            </a:extLst>
          </p:cNvPr>
          <p:cNvPicPr>
            <a:picLocks noChangeAspect="1"/>
          </p:cNvPicPr>
          <p:nvPr userDrawn="1"/>
        </p:nvPicPr>
        <p:blipFill rotWithShape="1">
          <a:blip r:embed="rId4">
            <a:alphaModFix amt="52000"/>
            <a:extLst>
              <a:ext uri="{28A0092B-C50C-407E-A947-70E740481C1C}">
                <a14:useLocalDpi xmlns:a14="http://schemas.microsoft.com/office/drawing/2010/main" val="0"/>
              </a:ext>
            </a:extLst>
          </a:blip>
          <a:srcRect r="32926"/>
          <a:stretch/>
        </p:blipFill>
        <p:spPr>
          <a:xfrm>
            <a:off x="9188451" y="1411832"/>
            <a:ext cx="1720850" cy="2017012"/>
          </a:xfrm>
          <a:prstGeom prst="rect">
            <a:avLst/>
          </a:prstGeom>
        </p:spPr>
      </p:pic>
      <p:sp>
        <p:nvSpPr>
          <p:cNvPr id="18" name="Footer Placeholder 4">
            <a:extLst>
              <a:ext uri="{FF2B5EF4-FFF2-40B4-BE49-F238E27FC236}">
                <a16:creationId xmlns:a16="http://schemas.microsoft.com/office/drawing/2014/main" id="{CB6B8C28-3DFB-424F-B8C6-EEF80A711F92}"/>
              </a:ext>
            </a:extLst>
          </p:cNvPr>
          <p:cNvSpPr txBox="1">
            <a:spLocks/>
          </p:cNvSpPr>
          <p:nvPr userDrawn="1"/>
        </p:nvSpPr>
        <p:spPr>
          <a:xfrm>
            <a:off x="129544"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 name="Picture 2" descr="A picture containing knife&#10;&#10;Description automatically generated">
            <a:extLst>
              <a:ext uri="{FF2B5EF4-FFF2-40B4-BE49-F238E27FC236}">
                <a16:creationId xmlns:a16="http://schemas.microsoft.com/office/drawing/2014/main" id="{DD398751-8A67-5281-93AC-362EA2B714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6D3E64A2-00B5-56DC-E702-23133F60614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1526504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12843"/>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4"/>
            <a:ext cx="6374844" cy="369332"/>
          </a:xfrm>
          <a:prstGeom prst="rect">
            <a:avLst/>
          </a:prstGeom>
          <a:noFill/>
        </p:spPr>
        <p:txBody>
          <a:bodyPr wrap="square" rtlCol="0">
            <a:spAutoFit/>
          </a:bodyPr>
          <a:lstStyle/>
          <a:p>
            <a:pPr algn="ctr"/>
            <a:r>
              <a:rPr lang="en-GB" sz="1800"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a:stretch/>
        </p:blipFill>
        <p:spPr>
          <a:xfrm rot="2561662">
            <a:off x="-80747" y="3915848"/>
            <a:ext cx="2843793" cy="3351235"/>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8"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5DD2BE4D-8A85-4412-87EB-3ED5BA1BA1A9}"/>
              </a:ext>
            </a:extLst>
          </p:cNvPr>
          <p:cNvSpPr>
            <a:spLocks noGrp="1"/>
          </p:cNvSpPr>
          <p:nvPr userDrawn="1">
            <p:ph type="title"/>
          </p:nvPr>
        </p:nvSpPr>
        <p:spPr>
          <a:xfrm>
            <a:off x="436678" y="265658"/>
            <a:ext cx="9410700"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19" name="Text Placeholder 18">
            <a:extLst>
              <a:ext uri="{FF2B5EF4-FFF2-40B4-BE49-F238E27FC236}">
                <a16:creationId xmlns:a16="http://schemas.microsoft.com/office/drawing/2014/main" id="{FB0D90B0-3397-4EC9-B384-9D98FD03F173}"/>
              </a:ext>
            </a:extLst>
          </p:cNvPr>
          <p:cNvSpPr>
            <a:spLocks noGrp="1"/>
          </p:cNvSpPr>
          <p:nvPr userDrawn="1">
            <p:ph type="body" sz="quarter" idx="10"/>
          </p:nvPr>
        </p:nvSpPr>
        <p:spPr>
          <a:xfrm>
            <a:off x="724764" y="1548927"/>
            <a:ext cx="4724400" cy="1295400"/>
          </a:xfrm>
          <a:prstGeom prst="rect">
            <a:avLst/>
          </a:prstGeom>
        </p:spPr>
        <p:txBody>
          <a:bodyPr/>
          <a:lstStyle>
            <a:lvl1pPr marL="0" indent="0">
              <a:buSzPct val="150000"/>
              <a:buFontTx/>
              <a:buNone/>
              <a:defRPr sz="2400"/>
            </a:lvl1pPr>
          </a:lstStyle>
          <a:p>
            <a:pPr lvl="0"/>
            <a:r>
              <a:rPr lang="en-US" dirty="0"/>
              <a:t>Click to edit Master text styles</a:t>
            </a:r>
          </a:p>
        </p:txBody>
      </p:sp>
      <p:pic>
        <p:nvPicPr>
          <p:cNvPr id="7" name="Picture 6">
            <a:extLst>
              <a:ext uri="{FF2B5EF4-FFF2-40B4-BE49-F238E27FC236}">
                <a16:creationId xmlns:a16="http://schemas.microsoft.com/office/drawing/2014/main" id="{73950818-AFF5-433E-92A0-52F58C0A342D}"/>
              </a:ext>
            </a:extLst>
          </p:cNvPr>
          <p:cNvPicPr>
            <a:picLocks noChangeAspect="1"/>
          </p:cNvPicPr>
          <p:nvPr userDrawn="1"/>
        </p:nvPicPr>
        <p:blipFill rotWithShape="1">
          <a:blip r:embed="rId3">
            <a:alphaModFix amt="52000"/>
            <a:extLst>
              <a:ext uri="{28A0092B-C50C-407E-A947-70E740481C1C}">
                <a14:useLocalDpi xmlns:a14="http://schemas.microsoft.com/office/drawing/2010/main" val="0"/>
              </a:ext>
            </a:extLst>
          </a:blip>
          <a:srcRect r="32926"/>
          <a:stretch/>
        </p:blipFill>
        <p:spPr>
          <a:xfrm>
            <a:off x="9188451" y="1411832"/>
            <a:ext cx="1720850" cy="2017012"/>
          </a:xfrm>
          <a:prstGeom prst="rect">
            <a:avLst/>
          </a:prstGeom>
        </p:spPr>
      </p:pic>
      <p:sp>
        <p:nvSpPr>
          <p:cNvPr id="28" name="TextBox 27">
            <a:extLst>
              <a:ext uri="{FF2B5EF4-FFF2-40B4-BE49-F238E27FC236}">
                <a16:creationId xmlns:a16="http://schemas.microsoft.com/office/drawing/2014/main" id="{AACB77D1-5304-47FF-82B6-DDB247CDDF92}"/>
              </a:ext>
            </a:extLst>
          </p:cNvPr>
          <p:cNvSpPr txBox="1"/>
          <p:nvPr userDrawn="1"/>
        </p:nvSpPr>
        <p:spPr>
          <a:xfrm>
            <a:off x="8401893" y="7326740"/>
            <a:ext cx="2362200" cy="261610"/>
          </a:xfrm>
          <a:prstGeom prst="rect">
            <a:avLst/>
          </a:prstGeom>
          <a:noFill/>
        </p:spPr>
        <p:txBody>
          <a:bodyPr wrap="square" rtlCol="0">
            <a:spAutoFit/>
          </a:bodyPr>
          <a:lstStyle/>
          <a:p>
            <a:pPr marL="0" marR="0" lvl="0" indent="0" algn="r" defTabSz="914408"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29" name="Footer Placeholder 4">
            <a:extLst>
              <a:ext uri="{FF2B5EF4-FFF2-40B4-BE49-F238E27FC236}">
                <a16:creationId xmlns:a16="http://schemas.microsoft.com/office/drawing/2014/main" id="{A09AC8BA-66A1-4347-A7AC-9767460E16ED}"/>
              </a:ext>
            </a:extLst>
          </p:cNvPr>
          <p:cNvSpPr txBox="1">
            <a:spLocks/>
          </p:cNvSpPr>
          <p:nvPr userDrawn="1"/>
        </p:nvSpPr>
        <p:spPr>
          <a:xfrm>
            <a:off x="129544"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 name="Picture 2" descr="A picture containing knife&#10;&#10;Description automatically generated">
            <a:extLst>
              <a:ext uri="{FF2B5EF4-FFF2-40B4-BE49-F238E27FC236}">
                <a16:creationId xmlns:a16="http://schemas.microsoft.com/office/drawing/2014/main" id="{06108B43-7049-2961-B270-936B58CE35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3540EF25-98AE-1D35-4324-5788131E17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1607406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20521"/>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4"/>
            <a:ext cx="6374844" cy="369332"/>
          </a:xfrm>
          <a:prstGeom prst="rect">
            <a:avLst/>
          </a:prstGeom>
          <a:noFill/>
        </p:spPr>
        <p:txBody>
          <a:bodyPr wrap="square" rtlCol="0">
            <a:spAutoFit/>
          </a:bodyPr>
          <a:lstStyle/>
          <a:p>
            <a:pPr algn="ctr"/>
            <a:r>
              <a:rPr lang="en-GB" sz="1800"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0951"/>
          <a:stretch/>
        </p:blipFill>
        <p:spPr>
          <a:xfrm>
            <a:off x="1" y="1416677"/>
            <a:ext cx="1844749" cy="2025156"/>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8"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5DD2BE4D-8A85-4412-87EB-3ED5BA1BA1A9}"/>
              </a:ext>
            </a:extLst>
          </p:cNvPr>
          <p:cNvSpPr>
            <a:spLocks noGrp="1"/>
          </p:cNvSpPr>
          <p:nvPr>
            <p:ph type="title"/>
          </p:nvPr>
        </p:nvSpPr>
        <p:spPr>
          <a:xfrm>
            <a:off x="436678" y="265658"/>
            <a:ext cx="10047172"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18" name="Text Placeholder 17">
            <a:extLst>
              <a:ext uri="{FF2B5EF4-FFF2-40B4-BE49-F238E27FC236}">
                <a16:creationId xmlns:a16="http://schemas.microsoft.com/office/drawing/2014/main" id="{6A309830-AB96-48CE-AEFA-E778CB57868E}"/>
              </a:ext>
            </a:extLst>
          </p:cNvPr>
          <p:cNvSpPr>
            <a:spLocks noGrp="1"/>
          </p:cNvSpPr>
          <p:nvPr>
            <p:ph type="body" sz="quarter" idx="10"/>
          </p:nvPr>
        </p:nvSpPr>
        <p:spPr>
          <a:xfrm>
            <a:off x="1250570" y="1551962"/>
            <a:ext cx="9448800" cy="939800"/>
          </a:xfrm>
          <a:prstGeom prst="rect">
            <a:avLst/>
          </a:prstGeom>
        </p:spPr>
        <p:txBody>
          <a:bodyPr/>
          <a:lstStyle>
            <a:lvl1pPr marL="204553" indent="-204553">
              <a:buFontTx/>
              <a:buBlip>
                <a:blip r:embed="rId3"/>
              </a:buBlip>
              <a:defRPr sz="2400"/>
            </a:lvl1pPr>
            <a:lvl2pPr>
              <a:buClr>
                <a:srgbClr val="932784"/>
              </a:buClr>
              <a:defRPr sz="2000"/>
            </a:lvl2pPr>
            <a:lvl3pPr marL="1022766" indent="-204553">
              <a:buClr>
                <a:schemeClr val="tx1"/>
              </a:buClr>
              <a:buFont typeface="Wingdings" panose="05000000000000000000" pitchFamily="2" charset="2"/>
              <a:buChar char="Ø"/>
              <a:defRPr sz="1800"/>
            </a:lvl3pPr>
            <a:lvl4pPr marL="1227320" indent="0">
              <a:buNone/>
              <a:defRPr/>
            </a:lvl4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C313CB07-D177-4968-8129-10C3A719626C}"/>
              </a:ext>
            </a:extLst>
          </p:cNvPr>
          <p:cNvPicPr>
            <a:picLocks noChangeAspect="1"/>
          </p:cNvPicPr>
          <p:nvPr userDrawn="1"/>
        </p:nvPicPr>
        <p:blipFill>
          <a:blip r:embed="rId4" cstate="print">
            <a:alphaModFix amt="46000"/>
            <a:extLst>
              <a:ext uri="{28A0092B-C50C-407E-A947-70E740481C1C}">
                <a14:useLocalDpi xmlns:a14="http://schemas.microsoft.com/office/drawing/2010/main" val="0"/>
              </a:ext>
            </a:extLst>
          </a:blip>
          <a:stretch>
            <a:fillRect/>
          </a:stretch>
        </p:blipFill>
        <p:spPr>
          <a:xfrm>
            <a:off x="9658730" y="2882289"/>
            <a:ext cx="1040640" cy="1262684"/>
          </a:xfrm>
          <a:prstGeom prst="rect">
            <a:avLst/>
          </a:prstGeom>
        </p:spPr>
      </p:pic>
      <p:pic>
        <p:nvPicPr>
          <p:cNvPr id="12" name="Picture 11">
            <a:extLst>
              <a:ext uri="{FF2B5EF4-FFF2-40B4-BE49-F238E27FC236}">
                <a16:creationId xmlns:a16="http://schemas.microsoft.com/office/drawing/2014/main" id="{5FFF796B-3C3C-468A-94ED-A21472740087}"/>
              </a:ext>
            </a:extLst>
          </p:cNvPr>
          <p:cNvPicPr>
            <a:picLocks noChangeAspect="1"/>
          </p:cNvPicPr>
          <p:nvPr userDrawn="1"/>
        </p:nvPicPr>
        <p:blipFill>
          <a:blip r:embed="rId5" cstate="print">
            <a:alphaModFix amt="50000"/>
            <a:extLst>
              <a:ext uri="{28A0092B-C50C-407E-A947-70E740481C1C}">
                <a14:useLocalDpi xmlns:a14="http://schemas.microsoft.com/office/drawing/2010/main" val="0"/>
              </a:ext>
            </a:extLst>
          </a:blip>
          <a:stretch>
            <a:fillRect/>
          </a:stretch>
        </p:blipFill>
        <p:spPr>
          <a:xfrm>
            <a:off x="9658730" y="1259308"/>
            <a:ext cx="1046819" cy="1233612"/>
          </a:xfrm>
          <a:prstGeom prst="rect">
            <a:avLst/>
          </a:prstGeom>
        </p:spPr>
      </p:pic>
      <p:pic>
        <p:nvPicPr>
          <p:cNvPr id="26" name="Picture 25">
            <a:extLst>
              <a:ext uri="{FF2B5EF4-FFF2-40B4-BE49-F238E27FC236}">
                <a16:creationId xmlns:a16="http://schemas.microsoft.com/office/drawing/2014/main" id="{BE3A328F-D009-4E64-97BB-EF547B016DE1}"/>
              </a:ext>
            </a:extLst>
          </p:cNvPr>
          <p:cNvPicPr>
            <a:picLocks noChangeAspect="1"/>
          </p:cNvPicPr>
          <p:nvPr userDrawn="1"/>
        </p:nvPicPr>
        <p:blipFill>
          <a:blip r:embed="rId6" cstate="print">
            <a:alphaModFix amt="50000"/>
            <a:extLst>
              <a:ext uri="{28A0092B-C50C-407E-A947-70E740481C1C}">
                <a14:useLocalDpi xmlns:a14="http://schemas.microsoft.com/office/drawing/2010/main" val="0"/>
              </a:ext>
            </a:extLst>
          </a:blip>
          <a:srcRect/>
          <a:stretch/>
        </p:blipFill>
        <p:spPr>
          <a:xfrm>
            <a:off x="9658730" y="4515385"/>
            <a:ext cx="1040640" cy="1183448"/>
          </a:xfrm>
          <a:prstGeom prst="rect">
            <a:avLst/>
          </a:prstGeom>
        </p:spPr>
      </p:pic>
      <p:sp>
        <p:nvSpPr>
          <p:cNvPr id="32" name="TextBox 31">
            <a:extLst>
              <a:ext uri="{FF2B5EF4-FFF2-40B4-BE49-F238E27FC236}">
                <a16:creationId xmlns:a16="http://schemas.microsoft.com/office/drawing/2014/main" id="{1F8DDF70-831B-4B59-B12A-CCBF2806EEE5}"/>
              </a:ext>
            </a:extLst>
          </p:cNvPr>
          <p:cNvSpPr txBox="1"/>
          <p:nvPr userDrawn="1"/>
        </p:nvSpPr>
        <p:spPr>
          <a:xfrm>
            <a:off x="8401893" y="7326740"/>
            <a:ext cx="2362200" cy="261610"/>
          </a:xfrm>
          <a:prstGeom prst="rect">
            <a:avLst/>
          </a:prstGeom>
          <a:noFill/>
        </p:spPr>
        <p:txBody>
          <a:bodyPr wrap="square" rtlCol="0">
            <a:spAutoFit/>
          </a:bodyPr>
          <a:lstStyle/>
          <a:p>
            <a:pPr marL="0" marR="0" lvl="0" indent="0" algn="r" defTabSz="914408"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33" name="Footer Placeholder 4">
            <a:extLst>
              <a:ext uri="{FF2B5EF4-FFF2-40B4-BE49-F238E27FC236}">
                <a16:creationId xmlns:a16="http://schemas.microsoft.com/office/drawing/2014/main" id="{90FB48B0-EC0E-4A60-9D0F-B75056936419}"/>
              </a:ext>
            </a:extLst>
          </p:cNvPr>
          <p:cNvSpPr txBox="1">
            <a:spLocks/>
          </p:cNvSpPr>
          <p:nvPr userDrawn="1"/>
        </p:nvSpPr>
        <p:spPr>
          <a:xfrm>
            <a:off x="129544"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4" name="Picture 33">
            <a:extLst>
              <a:ext uri="{FF2B5EF4-FFF2-40B4-BE49-F238E27FC236}">
                <a16:creationId xmlns:a16="http://schemas.microsoft.com/office/drawing/2014/main" id="{655945CE-40C1-427C-872F-D5AFD33CFA19}"/>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8198498" y="6026403"/>
            <a:ext cx="2565595" cy="907752"/>
          </a:xfrm>
          <a:prstGeom prst="rect">
            <a:avLst/>
          </a:prstGeom>
          <a:noFill/>
        </p:spPr>
      </p:pic>
      <p:pic>
        <p:nvPicPr>
          <p:cNvPr id="3" name="Picture 2" descr="A picture containing knife&#10;&#10;Description automatically generated">
            <a:extLst>
              <a:ext uri="{FF2B5EF4-FFF2-40B4-BE49-F238E27FC236}">
                <a16:creationId xmlns:a16="http://schemas.microsoft.com/office/drawing/2014/main" id="{00BB317E-F5CF-CEBD-3EA7-542C41DF360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AEE304F5-6A24-6456-854A-B1F57E84844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1280192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tandar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20521"/>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4"/>
            <a:ext cx="6374844" cy="369332"/>
          </a:xfrm>
          <a:prstGeom prst="rect">
            <a:avLst/>
          </a:prstGeom>
          <a:noFill/>
        </p:spPr>
        <p:txBody>
          <a:bodyPr wrap="square" rtlCol="0">
            <a:spAutoFit/>
          </a:bodyPr>
          <a:lstStyle/>
          <a:p>
            <a:pPr algn="ctr"/>
            <a:r>
              <a:rPr lang="en-GB" sz="1800"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0951"/>
          <a:stretch/>
        </p:blipFill>
        <p:spPr>
          <a:xfrm>
            <a:off x="1" y="1416677"/>
            <a:ext cx="1844749" cy="2025156"/>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8"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5DD2BE4D-8A85-4412-87EB-3ED5BA1BA1A9}"/>
              </a:ext>
            </a:extLst>
          </p:cNvPr>
          <p:cNvSpPr>
            <a:spLocks noGrp="1"/>
          </p:cNvSpPr>
          <p:nvPr>
            <p:ph type="title"/>
          </p:nvPr>
        </p:nvSpPr>
        <p:spPr>
          <a:xfrm>
            <a:off x="436678" y="265658"/>
            <a:ext cx="10047172"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18" name="Text Placeholder 17">
            <a:extLst>
              <a:ext uri="{FF2B5EF4-FFF2-40B4-BE49-F238E27FC236}">
                <a16:creationId xmlns:a16="http://schemas.microsoft.com/office/drawing/2014/main" id="{6A309830-AB96-48CE-AEFA-E778CB57868E}"/>
              </a:ext>
            </a:extLst>
          </p:cNvPr>
          <p:cNvSpPr>
            <a:spLocks noGrp="1"/>
          </p:cNvSpPr>
          <p:nvPr>
            <p:ph type="body" sz="quarter" idx="10"/>
          </p:nvPr>
        </p:nvSpPr>
        <p:spPr>
          <a:xfrm>
            <a:off x="1250570" y="1551962"/>
            <a:ext cx="9448800" cy="939800"/>
          </a:xfrm>
          <a:prstGeom prst="rect">
            <a:avLst/>
          </a:prstGeom>
        </p:spPr>
        <p:txBody>
          <a:bodyPr/>
          <a:lstStyle>
            <a:lvl1pPr marL="204553" indent="-204553">
              <a:buFontTx/>
              <a:buBlip>
                <a:blip r:embed="rId3"/>
              </a:buBlip>
              <a:defRPr sz="2400"/>
            </a:lvl1pPr>
            <a:lvl2pPr>
              <a:buClr>
                <a:srgbClr val="932784"/>
              </a:buClr>
              <a:defRPr sz="2000"/>
            </a:lvl2pPr>
            <a:lvl3pPr marL="1022766" indent="-204553">
              <a:buClr>
                <a:schemeClr val="tx1"/>
              </a:buClr>
              <a:buFont typeface="Wingdings" panose="05000000000000000000" pitchFamily="2" charset="2"/>
              <a:buChar char="Ø"/>
              <a:defRPr sz="1800"/>
            </a:lvl3pPr>
            <a:lvl4pPr marL="1227320" indent="0">
              <a:buNone/>
              <a:defRPr/>
            </a:lvl4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C313CB07-D177-4968-8129-10C3A719626C}"/>
              </a:ext>
            </a:extLst>
          </p:cNvPr>
          <p:cNvPicPr>
            <a:picLocks noChangeAspect="1"/>
          </p:cNvPicPr>
          <p:nvPr userDrawn="1"/>
        </p:nvPicPr>
        <p:blipFill>
          <a:blip r:embed="rId4" cstate="print">
            <a:alphaModFix amt="46000"/>
            <a:extLst>
              <a:ext uri="{28A0092B-C50C-407E-A947-70E740481C1C}">
                <a14:useLocalDpi xmlns:a14="http://schemas.microsoft.com/office/drawing/2010/main" val="0"/>
              </a:ext>
            </a:extLst>
          </a:blip>
          <a:stretch>
            <a:fillRect/>
          </a:stretch>
        </p:blipFill>
        <p:spPr>
          <a:xfrm>
            <a:off x="9658730" y="2882289"/>
            <a:ext cx="1040640" cy="1262684"/>
          </a:xfrm>
          <a:prstGeom prst="rect">
            <a:avLst/>
          </a:prstGeom>
        </p:spPr>
      </p:pic>
      <p:pic>
        <p:nvPicPr>
          <p:cNvPr id="12" name="Picture 11">
            <a:extLst>
              <a:ext uri="{FF2B5EF4-FFF2-40B4-BE49-F238E27FC236}">
                <a16:creationId xmlns:a16="http://schemas.microsoft.com/office/drawing/2014/main" id="{5FFF796B-3C3C-468A-94ED-A21472740087}"/>
              </a:ext>
            </a:extLst>
          </p:cNvPr>
          <p:cNvPicPr>
            <a:picLocks noChangeAspect="1"/>
          </p:cNvPicPr>
          <p:nvPr userDrawn="1"/>
        </p:nvPicPr>
        <p:blipFill>
          <a:blip r:embed="rId5" cstate="print">
            <a:alphaModFix amt="50000"/>
            <a:extLst>
              <a:ext uri="{28A0092B-C50C-407E-A947-70E740481C1C}">
                <a14:useLocalDpi xmlns:a14="http://schemas.microsoft.com/office/drawing/2010/main" val="0"/>
              </a:ext>
            </a:extLst>
          </a:blip>
          <a:stretch>
            <a:fillRect/>
          </a:stretch>
        </p:blipFill>
        <p:spPr>
          <a:xfrm>
            <a:off x="9658730" y="1259308"/>
            <a:ext cx="1046819" cy="1233612"/>
          </a:xfrm>
          <a:prstGeom prst="rect">
            <a:avLst/>
          </a:prstGeom>
        </p:spPr>
      </p:pic>
      <p:pic>
        <p:nvPicPr>
          <p:cNvPr id="26" name="Picture 25">
            <a:extLst>
              <a:ext uri="{FF2B5EF4-FFF2-40B4-BE49-F238E27FC236}">
                <a16:creationId xmlns:a16="http://schemas.microsoft.com/office/drawing/2014/main" id="{BE3A328F-D009-4E64-97BB-EF547B016DE1}"/>
              </a:ext>
            </a:extLst>
          </p:cNvPr>
          <p:cNvPicPr>
            <a:picLocks noChangeAspect="1"/>
          </p:cNvPicPr>
          <p:nvPr userDrawn="1"/>
        </p:nvPicPr>
        <p:blipFill>
          <a:blip r:embed="rId6" cstate="print">
            <a:alphaModFix amt="50000"/>
            <a:extLst>
              <a:ext uri="{28A0092B-C50C-407E-A947-70E740481C1C}">
                <a14:useLocalDpi xmlns:a14="http://schemas.microsoft.com/office/drawing/2010/main" val="0"/>
              </a:ext>
            </a:extLst>
          </a:blip>
          <a:srcRect/>
          <a:stretch/>
        </p:blipFill>
        <p:spPr>
          <a:xfrm>
            <a:off x="9658730" y="4515385"/>
            <a:ext cx="1040640" cy="1183448"/>
          </a:xfrm>
          <a:prstGeom prst="rect">
            <a:avLst/>
          </a:prstGeom>
        </p:spPr>
      </p:pic>
      <p:sp>
        <p:nvSpPr>
          <p:cNvPr id="31" name="TextBox 30">
            <a:extLst>
              <a:ext uri="{FF2B5EF4-FFF2-40B4-BE49-F238E27FC236}">
                <a16:creationId xmlns:a16="http://schemas.microsoft.com/office/drawing/2014/main" id="{FB4E8E3C-43B5-4C36-803E-7B639B995780}"/>
              </a:ext>
            </a:extLst>
          </p:cNvPr>
          <p:cNvSpPr txBox="1"/>
          <p:nvPr userDrawn="1"/>
        </p:nvSpPr>
        <p:spPr>
          <a:xfrm>
            <a:off x="8401893" y="7326740"/>
            <a:ext cx="2362200" cy="261610"/>
          </a:xfrm>
          <a:prstGeom prst="rect">
            <a:avLst/>
          </a:prstGeom>
          <a:noFill/>
        </p:spPr>
        <p:txBody>
          <a:bodyPr wrap="square" rtlCol="0">
            <a:spAutoFit/>
          </a:bodyPr>
          <a:lstStyle/>
          <a:p>
            <a:pPr marL="0" marR="0" lvl="0" indent="0" algn="r" defTabSz="914408"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32" name="Footer Placeholder 4">
            <a:extLst>
              <a:ext uri="{FF2B5EF4-FFF2-40B4-BE49-F238E27FC236}">
                <a16:creationId xmlns:a16="http://schemas.microsoft.com/office/drawing/2014/main" id="{CBE7E7A1-E310-4F28-BC72-933C820B2FE7}"/>
              </a:ext>
            </a:extLst>
          </p:cNvPr>
          <p:cNvSpPr txBox="1">
            <a:spLocks/>
          </p:cNvSpPr>
          <p:nvPr userDrawn="1"/>
        </p:nvSpPr>
        <p:spPr>
          <a:xfrm>
            <a:off x="129544"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 name="Picture 2" descr="A picture containing knife&#10;&#10;Description automatically generated">
            <a:extLst>
              <a:ext uri="{FF2B5EF4-FFF2-40B4-BE49-F238E27FC236}">
                <a16:creationId xmlns:a16="http://schemas.microsoft.com/office/drawing/2014/main" id="{7F7C7D17-8289-1891-0DD7-B524015147A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286F5B48-19AE-398A-60C8-9BBFE872BC5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1765377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20521"/>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4"/>
            <a:ext cx="6374844" cy="369332"/>
          </a:xfrm>
          <a:prstGeom prst="rect">
            <a:avLst/>
          </a:prstGeom>
          <a:noFill/>
        </p:spPr>
        <p:txBody>
          <a:bodyPr wrap="square" rtlCol="0">
            <a:spAutoFit/>
          </a:bodyPr>
          <a:lstStyle/>
          <a:p>
            <a:pPr algn="ctr"/>
            <a:r>
              <a:rPr lang="en-GB" sz="1800"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a:blip r:embed="rId2" cstate="print">
            <a:alphaModFix amt="48000"/>
            <a:extLst>
              <a:ext uri="{28A0092B-C50C-407E-A947-70E740481C1C}">
                <a14:useLocalDpi xmlns:a14="http://schemas.microsoft.com/office/drawing/2010/main" val="0"/>
              </a:ext>
            </a:extLst>
          </a:blip>
          <a:srcRect/>
          <a:stretch/>
        </p:blipFill>
        <p:spPr>
          <a:xfrm>
            <a:off x="368145" y="4845712"/>
            <a:ext cx="1196529" cy="959347"/>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8"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5DD2BE4D-8A85-4412-87EB-3ED5BA1BA1A9}"/>
              </a:ext>
            </a:extLst>
          </p:cNvPr>
          <p:cNvSpPr>
            <a:spLocks noGrp="1"/>
          </p:cNvSpPr>
          <p:nvPr>
            <p:ph type="title"/>
          </p:nvPr>
        </p:nvSpPr>
        <p:spPr>
          <a:xfrm>
            <a:off x="436678" y="265658"/>
            <a:ext cx="9410700"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9" name="Picture Placeholder 8">
            <a:extLst>
              <a:ext uri="{FF2B5EF4-FFF2-40B4-BE49-F238E27FC236}">
                <a16:creationId xmlns:a16="http://schemas.microsoft.com/office/drawing/2014/main" id="{FC2CA94F-49A4-4ACB-8CDC-45FE93DDC7CF}"/>
              </a:ext>
            </a:extLst>
          </p:cNvPr>
          <p:cNvSpPr>
            <a:spLocks noGrp="1"/>
          </p:cNvSpPr>
          <p:nvPr>
            <p:ph type="pic" sz="quarter" idx="10"/>
          </p:nvPr>
        </p:nvSpPr>
        <p:spPr>
          <a:xfrm>
            <a:off x="7207251" y="1461657"/>
            <a:ext cx="3265487" cy="4343400"/>
          </a:xfrm>
          <a:prstGeom prst="rect">
            <a:avLst/>
          </a:prstGeom>
        </p:spPr>
        <p:txBody>
          <a:bodyPr/>
          <a:lstStyle/>
          <a:p>
            <a:endParaRPr lang="en-GB"/>
          </a:p>
        </p:txBody>
      </p:sp>
      <p:sp>
        <p:nvSpPr>
          <p:cNvPr id="18" name="Table Placeholder 17">
            <a:extLst>
              <a:ext uri="{FF2B5EF4-FFF2-40B4-BE49-F238E27FC236}">
                <a16:creationId xmlns:a16="http://schemas.microsoft.com/office/drawing/2014/main" id="{5AC79F7E-DC03-4E05-8630-6F8F15FB9972}"/>
              </a:ext>
            </a:extLst>
          </p:cNvPr>
          <p:cNvSpPr>
            <a:spLocks noGrp="1"/>
          </p:cNvSpPr>
          <p:nvPr>
            <p:ph type="tbl" sz="quarter" idx="11"/>
          </p:nvPr>
        </p:nvSpPr>
        <p:spPr>
          <a:xfrm>
            <a:off x="618437" y="1461659"/>
            <a:ext cx="6334125" cy="4408487"/>
          </a:xfrm>
          <a:prstGeom prst="rect">
            <a:avLst/>
          </a:prstGeom>
        </p:spPr>
        <p:txBody>
          <a:bodyPr/>
          <a:lstStyle/>
          <a:p>
            <a:endParaRPr lang="en-GB"/>
          </a:p>
        </p:txBody>
      </p:sp>
      <p:pic>
        <p:nvPicPr>
          <p:cNvPr id="27" name="Picture 26">
            <a:extLst>
              <a:ext uri="{FF2B5EF4-FFF2-40B4-BE49-F238E27FC236}">
                <a16:creationId xmlns:a16="http://schemas.microsoft.com/office/drawing/2014/main" id="{01C9629C-5D0D-4A19-9556-25CE6348E364}"/>
              </a:ext>
            </a:extLst>
          </p:cNvPr>
          <p:cNvPicPr>
            <a:picLocks noChangeAspect="1"/>
          </p:cNvPicPr>
          <p:nvPr userDrawn="1"/>
        </p:nvPicPr>
        <p:blipFill>
          <a:blip r:embed="rId3" cstate="print">
            <a:alphaModFix amt="44000"/>
            <a:extLst>
              <a:ext uri="{28A0092B-C50C-407E-A947-70E740481C1C}">
                <a14:useLocalDpi xmlns:a14="http://schemas.microsoft.com/office/drawing/2010/main" val="0"/>
              </a:ext>
            </a:extLst>
          </a:blip>
          <a:srcRect/>
          <a:stretch/>
        </p:blipFill>
        <p:spPr>
          <a:xfrm>
            <a:off x="145207" y="5634877"/>
            <a:ext cx="1642404" cy="1340900"/>
          </a:xfrm>
          <a:prstGeom prst="rect">
            <a:avLst/>
          </a:prstGeom>
        </p:spPr>
      </p:pic>
      <p:pic>
        <p:nvPicPr>
          <p:cNvPr id="28" name="Picture 27">
            <a:extLst>
              <a:ext uri="{FF2B5EF4-FFF2-40B4-BE49-F238E27FC236}">
                <a16:creationId xmlns:a16="http://schemas.microsoft.com/office/drawing/2014/main" id="{42E5B1B8-74CF-44CF-904A-91362E6CBE6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93512" y="3870993"/>
            <a:ext cx="868314" cy="959347"/>
          </a:xfrm>
          <a:prstGeom prst="rect">
            <a:avLst/>
          </a:prstGeom>
        </p:spPr>
      </p:pic>
      <p:pic>
        <p:nvPicPr>
          <p:cNvPr id="7" name="Picture 6">
            <a:extLst>
              <a:ext uri="{FF2B5EF4-FFF2-40B4-BE49-F238E27FC236}">
                <a16:creationId xmlns:a16="http://schemas.microsoft.com/office/drawing/2014/main" id="{2AAB53EF-87F0-4219-A2BE-0478DDDA0474}"/>
              </a:ext>
            </a:extLst>
          </p:cNvPr>
          <p:cNvPicPr>
            <a:picLocks noChangeAspect="1"/>
          </p:cNvPicPr>
          <p:nvPr userDrawn="1"/>
        </p:nvPicPr>
        <p:blipFill>
          <a:blip r:embed="rId5" cstate="print">
            <a:alphaModFix amt="53000"/>
            <a:extLst>
              <a:ext uri="{28A0092B-C50C-407E-A947-70E740481C1C}">
                <a14:useLocalDpi xmlns:a14="http://schemas.microsoft.com/office/drawing/2010/main" val="0"/>
              </a:ext>
            </a:extLst>
          </a:blip>
          <a:stretch>
            <a:fillRect/>
          </a:stretch>
        </p:blipFill>
        <p:spPr>
          <a:xfrm rot="2470305">
            <a:off x="7955429" y="1069592"/>
            <a:ext cx="2847815" cy="3355975"/>
          </a:xfrm>
          <a:prstGeom prst="rect">
            <a:avLst/>
          </a:prstGeom>
        </p:spPr>
      </p:pic>
      <p:sp>
        <p:nvSpPr>
          <p:cNvPr id="34" name="TextBox 33">
            <a:extLst>
              <a:ext uri="{FF2B5EF4-FFF2-40B4-BE49-F238E27FC236}">
                <a16:creationId xmlns:a16="http://schemas.microsoft.com/office/drawing/2014/main" id="{1C54A84B-9467-4646-8205-74B7A2CA9138}"/>
              </a:ext>
            </a:extLst>
          </p:cNvPr>
          <p:cNvSpPr txBox="1"/>
          <p:nvPr userDrawn="1"/>
        </p:nvSpPr>
        <p:spPr>
          <a:xfrm>
            <a:off x="8401893" y="7326740"/>
            <a:ext cx="2362200" cy="261610"/>
          </a:xfrm>
          <a:prstGeom prst="rect">
            <a:avLst/>
          </a:prstGeom>
          <a:noFill/>
        </p:spPr>
        <p:txBody>
          <a:bodyPr wrap="square" rtlCol="0">
            <a:spAutoFit/>
          </a:bodyPr>
          <a:lstStyle/>
          <a:p>
            <a:pPr marL="0" marR="0" lvl="0" indent="0" algn="r" defTabSz="914408"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35" name="Footer Placeholder 4">
            <a:extLst>
              <a:ext uri="{FF2B5EF4-FFF2-40B4-BE49-F238E27FC236}">
                <a16:creationId xmlns:a16="http://schemas.microsoft.com/office/drawing/2014/main" id="{6825C57C-B8E2-4C1A-9EA6-824E40D0734F}"/>
              </a:ext>
            </a:extLst>
          </p:cNvPr>
          <p:cNvSpPr txBox="1">
            <a:spLocks/>
          </p:cNvSpPr>
          <p:nvPr userDrawn="1"/>
        </p:nvSpPr>
        <p:spPr>
          <a:xfrm>
            <a:off x="129544"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6" name="Picture 35">
            <a:extLst>
              <a:ext uri="{FF2B5EF4-FFF2-40B4-BE49-F238E27FC236}">
                <a16:creationId xmlns:a16="http://schemas.microsoft.com/office/drawing/2014/main" id="{8404F53C-DBBB-43AB-8958-84638781DB8A}"/>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8198498" y="6026403"/>
            <a:ext cx="2565595" cy="907752"/>
          </a:xfrm>
          <a:prstGeom prst="rect">
            <a:avLst/>
          </a:prstGeom>
          <a:noFill/>
        </p:spPr>
      </p:pic>
      <p:pic>
        <p:nvPicPr>
          <p:cNvPr id="3" name="Picture 2" descr="A picture containing knife&#10;&#10;Description automatically generated">
            <a:extLst>
              <a:ext uri="{FF2B5EF4-FFF2-40B4-BE49-F238E27FC236}">
                <a16:creationId xmlns:a16="http://schemas.microsoft.com/office/drawing/2014/main" id="{7148C001-1C18-8DCC-2AEA-08CE63A0EA6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4DF4F115-C90C-066F-26CC-095B426BAA3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1173676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able/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20521"/>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4"/>
            <a:ext cx="6374844" cy="369332"/>
          </a:xfrm>
          <a:prstGeom prst="rect">
            <a:avLst/>
          </a:prstGeom>
          <a:noFill/>
        </p:spPr>
        <p:txBody>
          <a:bodyPr wrap="square" rtlCol="0">
            <a:spAutoFit/>
          </a:bodyPr>
          <a:lstStyle/>
          <a:p>
            <a:pPr algn="ctr"/>
            <a:r>
              <a:rPr lang="en-GB" sz="1800"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a:blip r:embed="rId2" cstate="print">
            <a:alphaModFix amt="48000"/>
            <a:extLst>
              <a:ext uri="{28A0092B-C50C-407E-A947-70E740481C1C}">
                <a14:useLocalDpi xmlns:a14="http://schemas.microsoft.com/office/drawing/2010/main" val="0"/>
              </a:ext>
            </a:extLst>
          </a:blip>
          <a:srcRect/>
          <a:stretch/>
        </p:blipFill>
        <p:spPr>
          <a:xfrm>
            <a:off x="368145" y="4845712"/>
            <a:ext cx="1196529" cy="959347"/>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8"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5DD2BE4D-8A85-4412-87EB-3ED5BA1BA1A9}"/>
              </a:ext>
            </a:extLst>
          </p:cNvPr>
          <p:cNvSpPr>
            <a:spLocks noGrp="1"/>
          </p:cNvSpPr>
          <p:nvPr>
            <p:ph type="title"/>
          </p:nvPr>
        </p:nvSpPr>
        <p:spPr>
          <a:xfrm>
            <a:off x="436678" y="265658"/>
            <a:ext cx="9410700"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9" name="Picture Placeholder 8">
            <a:extLst>
              <a:ext uri="{FF2B5EF4-FFF2-40B4-BE49-F238E27FC236}">
                <a16:creationId xmlns:a16="http://schemas.microsoft.com/office/drawing/2014/main" id="{FC2CA94F-49A4-4ACB-8CDC-45FE93DDC7CF}"/>
              </a:ext>
            </a:extLst>
          </p:cNvPr>
          <p:cNvSpPr>
            <a:spLocks noGrp="1"/>
          </p:cNvSpPr>
          <p:nvPr>
            <p:ph type="pic" sz="quarter" idx="10"/>
          </p:nvPr>
        </p:nvSpPr>
        <p:spPr>
          <a:xfrm>
            <a:off x="7207251" y="1461657"/>
            <a:ext cx="3265487" cy="4343400"/>
          </a:xfrm>
          <a:prstGeom prst="rect">
            <a:avLst/>
          </a:prstGeom>
        </p:spPr>
        <p:txBody>
          <a:bodyPr/>
          <a:lstStyle/>
          <a:p>
            <a:endParaRPr lang="en-GB"/>
          </a:p>
        </p:txBody>
      </p:sp>
      <p:sp>
        <p:nvSpPr>
          <p:cNvPr id="18" name="Table Placeholder 17">
            <a:extLst>
              <a:ext uri="{FF2B5EF4-FFF2-40B4-BE49-F238E27FC236}">
                <a16:creationId xmlns:a16="http://schemas.microsoft.com/office/drawing/2014/main" id="{5AC79F7E-DC03-4E05-8630-6F8F15FB9972}"/>
              </a:ext>
            </a:extLst>
          </p:cNvPr>
          <p:cNvSpPr>
            <a:spLocks noGrp="1"/>
          </p:cNvSpPr>
          <p:nvPr>
            <p:ph type="tbl" sz="quarter" idx="11"/>
          </p:nvPr>
        </p:nvSpPr>
        <p:spPr>
          <a:xfrm>
            <a:off x="618437" y="1461659"/>
            <a:ext cx="6334125" cy="4408487"/>
          </a:xfrm>
          <a:prstGeom prst="rect">
            <a:avLst/>
          </a:prstGeom>
        </p:spPr>
        <p:txBody>
          <a:bodyPr/>
          <a:lstStyle/>
          <a:p>
            <a:endParaRPr lang="en-GB"/>
          </a:p>
        </p:txBody>
      </p:sp>
      <p:pic>
        <p:nvPicPr>
          <p:cNvPr id="27" name="Picture 26">
            <a:extLst>
              <a:ext uri="{FF2B5EF4-FFF2-40B4-BE49-F238E27FC236}">
                <a16:creationId xmlns:a16="http://schemas.microsoft.com/office/drawing/2014/main" id="{01C9629C-5D0D-4A19-9556-25CE6348E364}"/>
              </a:ext>
            </a:extLst>
          </p:cNvPr>
          <p:cNvPicPr>
            <a:picLocks noChangeAspect="1"/>
          </p:cNvPicPr>
          <p:nvPr userDrawn="1"/>
        </p:nvPicPr>
        <p:blipFill>
          <a:blip r:embed="rId3" cstate="print">
            <a:alphaModFix amt="44000"/>
            <a:extLst>
              <a:ext uri="{28A0092B-C50C-407E-A947-70E740481C1C}">
                <a14:useLocalDpi xmlns:a14="http://schemas.microsoft.com/office/drawing/2010/main" val="0"/>
              </a:ext>
            </a:extLst>
          </a:blip>
          <a:srcRect/>
          <a:stretch/>
        </p:blipFill>
        <p:spPr>
          <a:xfrm>
            <a:off x="145207" y="5634877"/>
            <a:ext cx="1642404" cy="1340900"/>
          </a:xfrm>
          <a:prstGeom prst="rect">
            <a:avLst/>
          </a:prstGeom>
        </p:spPr>
      </p:pic>
      <p:pic>
        <p:nvPicPr>
          <p:cNvPr id="28" name="Picture 27">
            <a:extLst>
              <a:ext uri="{FF2B5EF4-FFF2-40B4-BE49-F238E27FC236}">
                <a16:creationId xmlns:a16="http://schemas.microsoft.com/office/drawing/2014/main" id="{42E5B1B8-74CF-44CF-904A-91362E6CBE6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93512" y="3870993"/>
            <a:ext cx="868314" cy="959347"/>
          </a:xfrm>
          <a:prstGeom prst="rect">
            <a:avLst/>
          </a:prstGeom>
        </p:spPr>
      </p:pic>
      <p:pic>
        <p:nvPicPr>
          <p:cNvPr id="7" name="Picture 6">
            <a:extLst>
              <a:ext uri="{FF2B5EF4-FFF2-40B4-BE49-F238E27FC236}">
                <a16:creationId xmlns:a16="http://schemas.microsoft.com/office/drawing/2014/main" id="{2AAB53EF-87F0-4219-A2BE-0478DDDA0474}"/>
              </a:ext>
            </a:extLst>
          </p:cNvPr>
          <p:cNvPicPr>
            <a:picLocks noChangeAspect="1"/>
          </p:cNvPicPr>
          <p:nvPr userDrawn="1"/>
        </p:nvPicPr>
        <p:blipFill>
          <a:blip r:embed="rId5" cstate="print">
            <a:alphaModFix amt="53000"/>
            <a:extLst>
              <a:ext uri="{28A0092B-C50C-407E-A947-70E740481C1C}">
                <a14:useLocalDpi xmlns:a14="http://schemas.microsoft.com/office/drawing/2010/main" val="0"/>
              </a:ext>
            </a:extLst>
          </a:blip>
          <a:stretch>
            <a:fillRect/>
          </a:stretch>
        </p:blipFill>
        <p:spPr>
          <a:xfrm rot="2470305">
            <a:off x="7955429" y="1069592"/>
            <a:ext cx="2847815" cy="3355975"/>
          </a:xfrm>
          <a:prstGeom prst="rect">
            <a:avLst/>
          </a:prstGeom>
        </p:spPr>
      </p:pic>
      <p:sp>
        <p:nvSpPr>
          <p:cNvPr id="32" name="TextBox 31">
            <a:extLst>
              <a:ext uri="{FF2B5EF4-FFF2-40B4-BE49-F238E27FC236}">
                <a16:creationId xmlns:a16="http://schemas.microsoft.com/office/drawing/2014/main" id="{8209A25C-EA45-4A05-9C2C-0649B8080472}"/>
              </a:ext>
            </a:extLst>
          </p:cNvPr>
          <p:cNvSpPr txBox="1"/>
          <p:nvPr userDrawn="1"/>
        </p:nvSpPr>
        <p:spPr>
          <a:xfrm>
            <a:off x="8401893" y="7326740"/>
            <a:ext cx="2362200" cy="261610"/>
          </a:xfrm>
          <a:prstGeom prst="rect">
            <a:avLst/>
          </a:prstGeom>
          <a:noFill/>
        </p:spPr>
        <p:txBody>
          <a:bodyPr wrap="square" rtlCol="0">
            <a:spAutoFit/>
          </a:bodyPr>
          <a:lstStyle/>
          <a:p>
            <a:pPr marL="0" marR="0" lvl="0" indent="0" algn="r" defTabSz="914408"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33" name="Footer Placeholder 4">
            <a:extLst>
              <a:ext uri="{FF2B5EF4-FFF2-40B4-BE49-F238E27FC236}">
                <a16:creationId xmlns:a16="http://schemas.microsoft.com/office/drawing/2014/main" id="{01227D89-A239-4FE2-83EE-F92170C7CB85}"/>
              </a:ext>
            </a:extLst>
          </p:cNvPr>
          <p:cNvSpPr txBox="1">
            <a:spLocks/>
          </p:cNvSpPr>
          <p:nvPr userDrawn="1"/>
        </p:nvSpPr>
        <p:spPr>
          <a:xfrm>
            <a:off x="129544"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 name="Picture 2" descr="A picture containing knife&#10;&#10;Description automatically generated">
            <a:extLst>
              <a:ext uri="{FF2B5EF4-FFF2-40B4-BE49-F238E27FC236}">
                <a16:creationId xmlns:a16="http://schemas.microsoft.com/office/drawing/2014/main" id="{92833E75-295B-4625-0317-4D8A1746E0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F98569CC-94D3-A100-E774-5360232172D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3183391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tandar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20521"/>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4"/>
            <a:ext cx="6374844" cy="369332"/>
          </a:xfrm>
          <a:prstGeom prst="rect">
            <a:avLst/>
          </a:prstGeom>
          <a:noFill/>
        </p:spPr>
        <p:txBody>
          <a:bodyPr wrap="square" rtlCol="0">
            <a:spAutoFit/>
          </a:bodyPr>
          <a:lstStyle/>
          <a:p>
            <a:pPr algn="ctr"/>
            <a:r>
              <a:rPr lang="en-GB" sz="1800"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a:blip r:embed="rId2" cstate="print">
            <a:alphaModFix amt="49000"/>
            <a:extLst>
              <a:ext uri="{28A0092B-C50C-407E-A947-70E740481C1C}">
                <a14:useLocalDpi xmlns:a14="http://schemas.microsoft.com/office/drawing/2010/main" val="0"/>
              </a:ext>
            </a:extLst>
          </a:blip>
          <a:srcRect/>
          <a:stretch/>
        </p:blipFill>
        <p:spPr>
          <a:xfrm rot="2461565">
            <a:off x="59758" y="1190499"/>
            <a:ext cx="1798186" cy="2044953"/>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8"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5DD2BE4D-8A85-4412-87EB-3ED5BA1BA1A9}"/>
              </a:ext>
            </a:extLst>
          </p:cNvPr>
          <p:cNvSpPr>
            <a:spLocks noGrp="1"/>
          </p:cNvSpPr>
          <p:nvPr>
            <p:ph type="title"/>
          </p:nvPr>
        </p:nvSpPr>
        <p:spPr>
          <a:xfrm>
            <a:off x="436678" y="265658"/>
            <a:ext cx="10047172"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9" name="Chart Placeholder 8">
            <a:extLst>
              <a:ext uri="{FF2B5EF4-FFF2-40B4-BE49-F238E27FC236}">
                <a16:creationId xmlns:a16="http://schemas.microsoft.com/office/drawing/2014/main" id="{B0CB4A18-EB57-473F-8A35-8BFCF11D8784}"/>
              </a:ext>
            </a:extLst>
          </p:cNvPr>
          <p:cNvSpPr>
            <a:spLocks noGrp="1"/>
          </p:cNvSpPr>
          <p:nvPr>
            <p:ph type="chart" sz="quarter" idx="10"/>
          </p:nvPr>
        </p:nvSpPr>
        <p:spPr>
          <a:xfrm>
            <a:off x="958850" y="1679575"/>
            <a:ext cx="9525000" cy="4191000"/>
          </a:xfrm>
          <a:prstGeom prst="rect">
            <a:avLst/>
          </a:prstGeom>
        </p:spPr>
        <p:txBody>
          <a:bodyPr/>
          <a:lstStyle/>
          <a:p>
            <a:endParaRPr lang="en-GB"/>
          </a:p>
        </p:txBody>
      </p:sp>
      <p:pic>
        <p:nvPicPr>
          <p:cNvPr id="25" name="Picture 24">
            <a:extLst>
              <a:ext uri="{FF2B5EF4-FFF2-40B4-BE49-F238E27FC236}">
                <a16:creationId xmlns:a16="http://schemas.microsoft.com/office/drawing/2014/main" id="{AA620D59-649A-4ADB-8E75-FC946B6DAB45}"/>
              </a:ext>
            </a:extLst>
          </p:cNvPr>
          <p:cNvPicPr>
            <a:picLocks noChangeAspect="1"/>
          </p:cNvPicPr>
          <p:nvPr userDrawn="1"/>
        </p:nvPicPr>
        <p:blipFill>
          <a:blip r:embed="rId3" cstate="print">
            <a:alphaModFix amt="44000"/>
            <a:extLst>
              <a:ext uri="{28A0092B-C50C-407E-A947-70E740481C1C}">
                <a14:useLocalDpi xmlns:a14="http://schemas.microsoft.com/office/drawing/2010/main" val="0"/>
              </a:ext>
            </a:extLst>
          </a:blip>
          <a:srcRect/>
          <a:stretch/>
        </p:blipFill>
        <p:spPr>
          <a:xfrm rot="2461565">
            <a:off x="412488" y="2734124"/>
            <a:ext cx="1109594" cy="1219667"/>
          </a:xfrm>
          <a:prstGeom prst="rect">
            <a:avLst/>
          </a:prstGeom>
        </p:spPr>
      </p:pic>
      <p:pic>
        <p:nvPicPr>
          <p:cNvPr id="7" name="Picture 6">
            <a:extLst>
              <a:ext uri="{FF2B5EF4-FFF2-40B4-BE49-F238E27FC236}">
                <a16:creationId xmlns:a16="http://schemas.microsoft.com/office/drawing/2014/main" id="{EE78AAF0-B3A5-4580-AC5C-AB6A0C931155}"/>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9407109" y="1298576"/>
            <a:ext cx="1356984" cy="1039649"/>
          </a:xfrm>
          <a:prstGeom prst="rect">
            <a:avLst/>
          </a:prstGeom>
        </p:spPr>
      </p:pic>
      <p:sp>
        <p:nvSpPr>
          <p:cNvPr id="31" name="TextBox 30">
            <a:extLst>
              <a:ext uri="{FF2B5EF4-FFF2-40B4-BE49-F238E27FC236}">
                <a16:creationId xmlns:a16="http://schemas.microsoft.com/office/drawing/2014/main" id="{17257476-B7CD-48B3-9716-8DCBE88B3301}"/>
              </a:ext>
            </a:extLst>
          </p:cNvPr>
          <p:cNvSpPr txBox="1"/>
          <p:nvPr userDrawn="1"/>
        </p:nvSpPr>
        <p:spPr>
          <a:xfrm>
            <a:off x="8401893" y="7326740"/>
            <a:ext cx="2362200" cy="261610"/>
          </a:xfrm>
          <a:prstGeom prst="rect">
            <a:avLst/>
          </a:prstGeom>
          <a:noFill/>
        </p:spPr>
        <p:txBody>
          <a:bodyPr wrap="square" rtlCol="0">
            <a:spAutoFit/>
          </a:bodyPr>
          <a:lstStyle/>
          <a:p>
            <a:pPr marL="0" marR="0" lvl="0" indent="0" algn="r" defTabSz="914408"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32" name="Footer Placeholder 4">
            <a:extLst>
              <a:ext uri="{FF2B5EF4-FFF2-40B4-BE49-F238E27FC236}">
                <a16:creationId xmlns:a16="http://schemas.microsoft.com/office/drawing/2014/main" id="{32554005-91CE-48D9-B173-70403482372D}"/>
              </a:ext>
            </a:extLst>
          </p:cNvPr>
          <p:cNvSpPr txBox="1">
            <a:spLocks/>
          </p:cNvSpPr>
          <p:nvPr userDrawn="1"/>
        </p:nvSpPr>
        <p:spPr>
          <a:xfrm>
            <a:off x="129544"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3" name="Picture 32">
            <a:extLst>
              <a:ext uri="{FF2B5EF4-FFF2-40B4-BE49-F238E27FC236}">
                <a16:creationId xmlns:a16="http://schemas.microsoft.com/office/drawing/2014/main" id="{482111F0-BCFD-4BA4-A304-5818A77484E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198498" y="6026403"/>
            <a:ext cx="2565595" cy="907752"/>
          </a:xfrm>
          <a:prstGeom prst="rect">
            <a:avLst/>
          </a:prstGeom>
          <a:noFill/>
        </p:spPr>
      </p:pic>
      <p:pic>
        <p:nvPicPr>
          <p:cNvPr id="3" name="Picture 2" descr="A picture containing knife&#10;&#10;Description automatically generated">
            <a:extLst>
              <a:ext uri="{FF2B5EF4-FFF2-40B4-BE49-F238E27FC236}">
                <a16:creationId xmlns:a16="http://schemas.microsoft.com/office/drawing/2014/main" id="{76428B1A-394D-9837-2332-BF98A38281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0EE41AE1-7AA6-B9AF-6A2F-918C91C6779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3027396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tandar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20521"/>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4"/>
            <a:ext cx="6374844" cy="369332"/>
          </a:xfrm>
          <a:prstGeom prst="rect">
            <a:avLst/>
          </a:prstGeom>
          <a:noFill/>
        </p:spPr>
        <p:txBody>
          <a:bodyPr wrap="square" rtlCol="0">
            <a:spAutoFit/>
          </a:bodyPr>
          <a:lstStyle/>
          <a:p>
            <a:pPr algn="ctr"/>
            <a:r>
              <a:rPr lang="en-GB" sz="1800"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a:blip r:embed="rId2" cstate="print">
            <a:alphaModFix amt="49000"/>
            <a:extLst>
              <a:ext uri="{28A0092B-C50C-407E-A947-70E740481C1C}">
                <a14:useLocalDpi xmlns:a14="http://schemas.microsoft.com/office/drawing/2010/main" val="0"/>
              </a:ext>
            </a:extLst>
          </a:blip>
          <a:srcRect/>
          <a:stretch/>
        </p:blipFill>
        <p:spPr>
          <a:xfrm rot="2461565">
            <a:off x="59758" y="1190499"/>
            <a:ext cx="1798186" cy="2044953"/>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8"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5DD2BE4D-8A85-4412-87EB-3ED5BA1BA1A9}"/>
              </a:ext>
            </a:extLst>
          </p:cNvPr>
          <p:cNvSpPr>
            <a:spLocks noGrp="1"/>
          </p:cNvSpPr>
          <p:nvPr>
            <p:ph type="title"/>
          </p:nvPr>
        </p:nvSpPr>
        <p:spPr>
          <a:xfrm>
            <a:off x="436678" y="265658"/>
            <a:ext cx="10047172"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9" name="Chart Placeholder 8">
            <a:extLst>
              <a:ext uri="{FF2B5EF4-FFF2-40B4-BE49-F238E27FC236}">
                <a16:creationId xmlns:a16="http://schemas.microsoft.com/office/drawing/2014/main" id="{B0CB4A18-EB57-473F-8A35-8BFCF11D8784}"/>
              </a:ext>
            </a:extLst>
          </p:cNvPr>
          <p:cNvSpPr>
            <a:spLocks noGrp="1"/>
          </p:cNvSpPr>
          <p:nvPr>
            <p:ph type="chart" sz="quarter" idx="10"/>
          </p:nvPr>
        </p:nvSpPr>
        <p:spPr>
          <a:xfrm>
            <a:off x="958850" y="1679575"/>
            <a:ext cx="9525000" cy="4191000"/>
          </a:xfrm>
          <a:prstGeom prst="rect">
            <a:avLst/>
          </a:prstGeom>
        </p:spPr>
        <p:txBody>
          <a:bodyPr/>
          <a:lstStyle/>
          <a:p>
            <a:endParaRPr lang="en-GB"/>
          </a:p>
        </p:txBody>
      </p:sp>
      <p:pic>
        <p:nvPicPr>
          <p:cNvPr id="25" name="Picture 24">
            <a:extLst>
              <a:ext uri="{FF2B5EF4-FFF2-40B4-BE49-F238E27FC236}">
                <a16:creationId xmlns:a16="http://schemas.microsoft.com/office/drawing/2014/main" id="{AA620D59-649A-4ADB-8E75-FC946B6DAB45}"/>
              </a:ext>
            </a:extLst>
          </p:cNvPr>
          <p:cNvPicPr>
            <a:picLocks noChangeAspect="1"/>
          </p:cNvPicPr>
          <p:nvPr userDrawn="1"/>
        </p:nvPicPr>
        <p:blipFill>
          <a:blip r:embed="rId3" cstate="print">
            <a:alphaModFix amt="44000"/>
            <a:extLst>
              <a:ext uri="{28A0092B-C50C-407E-A947-70E740481C1C}">
                <a14:useLocalDpi xmlns:a14="http://schemas.microsoft.com/office/drawing/2010/main" val="0"/>
              </a:ext>
            </a:extLst>
          </a:blip>
          <a:srcRect/>
          <a:stretch/>
        </p:blipFill>
        <p:spPr>
          <a:xfrm rot="2461565">
            <a:off x="412488" y="2734124"/>
            <a:ext cx="1109594" cy="1219667"/>
          </a:xfrm>
          <a:prstGeom prst="rect">
            <a:avLst/>
          </a:prstGeom>
        </p:spPr>
      </p:pic>
      <p:pic>
        <p:nvPicPr>
          <p:cNvPr id="7" name="Picture 6">
            <a:extLst>
              <a:ext uri="{FF2B5EF4-FFF2-40B4-BE49-F238E27FC236}">
                <a16:creationId xmlns:a16="http://schemas.microsoft.com/office/drawing/2014/main" id="{EE78AAF0-B3A5-4580-AC5C-AB6A0C931155}"/>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9407109" y="1298576"/>
            <a:ext cx="1356984" cy="1039649"/>
          </a:xfrm>
          <a:prstGeom prst="rect">
            <a:avLst/>
          </a:prstGeom>
        </p:spPr>
      </p:pic>
      <p:sp>
        <p:nvSpPr>
          <p:cNvPr id="27" name="TextBox 26">
            <a:extLst>
              <a:ext uri="{FF2B5EF4-FFF2-40B4-BE49-F238E27FC236}">
                <a16:creationId xmlns:a16="http://schemas.microsoft.com/office/drawing/2014/main" id="{7727CC71-B3B4-498E-84D1-C937195517BF}"/>
              </a:ext>
            </a:extLst>
          </p:cNvPr>
          <p:cNvSpPr txBox="1"/>
          <p:nvPr userDrawn="1"/>
        </p:nvSpPr>
        <p:spPr>
          <a:xfrm>
            <a:off x="8401893" y="7326740"/>
            <a:ext cx="2362200" cy="261610"/>
          </a:xfrm>
          <a:prstGeom prst="rect">
            <a:avLst/>
          </a:prstGeom>
          <a:noFill/>
        </p:spPr>
        <p:txBody>
          <a:bodyPr wrap="square" rtlCol="0">
            <a:spAutoFit/>
          </a:bodyPr>
          <a:lstStyle/>
          <a:p>
            <a:pPr marL="0" marR="0" lvl="0" indent="0" algn="r" defTabSz="914408"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28" name="Footer Placeholder 4">
            <a:extLst>
              <a:ext uri="{FF2B5EF4-FFF2-40B4-BE49-F238E27FC236}">
                <a16:creationId xmlns:a16="http://schemas.microsoft.com/office/drawing/2014/main" id="{395C257A-C98A-4263-AE9B-62AFC2B07AD9}"/>
              </a:ext>
            </a:extLst>
          </p:cNvPr>
          <p:cNvSpPr txBox="1">
            <a:spLocks/>
          </p:cNvSpPr>
          <p:nvPr userDrawn="1"/>
        </p:nvSpPr>
        <p:spPr>
          <a:xfrm>
            <a:off x="129544"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 name="Picture 2" descr="A picture containing knife&#10;&#10;Description automatically generated">
            <a:extLst>
              <a:ext uri="{FF2B5EF4-FFF2-40B4-BE49-F238E27FC236}">
                <a16:creationId xmlns:a16="http://schemas.microsoft.com/office/drawing/2014/main" id="{C9652311-D1DB-F78F-5103-EBE0F36EB53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A84E1C42-E817-A22E-47EE-C646ECD4809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1035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12841"/>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813E347-7CA1-4D3B-A6E9-1D24AEF528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98498" y="6026403"/>
            <a:ext cx="2565595" cy="907752"/>
          </a:xfrm>
          <a:prstGeom prst="rect">
            <a:avLst/>
          </a:prstGeom>
          <a:noFill/>
        </p:spPr>
      </p:pic>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3"/>
            <a:ext cx="6374844" cy="369332"/>
          </a:xfrm>
          <a:prstGeom prst="rect">
            <a:avLst/>
          </a:prstGeom>
          <a:noFill/>
        </p:spPr>
        <p:txBody>
          <a:bodyPr wrap="square" rtlCol="0">
            <a:spAutoFit/>
          </a:bodyPr>
          <a:lstStyle/>
          <a:p>
            <a:pPr algn="ctr"/>
            <a:r>
              <a:rPr lang="en-GB"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a:blip r:embed="rId3" cstate="print">
            <a:alphaModFix amt="47000"/>
            <a:extLst>
              <a:ext uri="{28A0092B-C50C-407E-A947-70E740481C1C}">
                <a14:useLocalDpi xmlns:a14="http://schemas.microsoft.com/office/drawing/2010/main" val="0"/>
              </a:ext>
            </a:extLst>
          </a:blip>
          <a:srcRect/>
          <a:stretch/>
        </p:blipFill>
        <p:spPr>
          <a:xfrm rot="2561662">
            <a:off x="-88891" y="3882761"/>
            <a:ext cx="2843793" cy="3351235"/>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9"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DD2BE4D-8A85-4412-87EB-3ED5BA1BA1A9}"/>
              </a:ext>
            </a:extLst>
          </p:cNvPr>
          <p:cNvSpPr>
            <a:spLocks noGrp="1"/>
          </p:cNvSpPr>
          <p:nvPr userDrawn="1">
            <p:ph type="title"/>
          </p:nvPr>
        </p:nvSpPr>
        <p:spPr>
          <a:xfrm>
            <a:off x="436678" y="265656"/>
            <a:ext cx="9410700"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19" name="Text Placeholder 18">
            <a:extLst>
              <a:ext uri="{FF2B5EF4-FFF2-40B4-BE49-F238E27FC236}">
                <a16:creationId xmlns:a16="http://schemas.microsoft.com/office/drawing/2014/main" id="{FB0D90B0-3397-4EC9-B384-9D98FD03F173}"/>
              </a:ext>
            </a:extLst>
          </p:cNvPr>
          <p:cNvSpPr>
            <a:spLocks noGrp="1"/>
          </p:cNvSpPr>
          <p:nvPr userDrawn="1">
            <p:ph type="body" sz="quarter" idx="10"/>
          </p:nvPr>
        </p:nvSpPr>
        <p:spPr>
          <a:xfrm>
            <a:off x="724764" y="1548927"/>
            <a:ext cx="4724400" cy="1295400"/>
          </a:xfrm>
          <a:prstGeom prst="rect">
            <a:avLst/>
          </a:prstGeom>
        </p:spPr>
        <p:txBody>
          <a:bodyPr/>
          <a:lstStyle>
            <a:lvl1pPr marL="0" indent="0">
              <a:buSzPct val="150000"/>
              <a:buFontTx/>
              <a:buNone/>
              <a:defRPr sz="2400"/>
            </a:lvl1pPr>
          </a:lstStyle>
          <a:p>
            <a:pPr lvl="0"/>
            <a:r>
              <a:rPr lang="en-US" dirty="0"/>
              <a:t>Click to edit Master text styles</a:t>
            </a:r>
          </a:p>
        </p:txBody>
      </p:sp>
      <p:sp>
        <p:nvSpPr>
          <p:cNvPr id="23" name="TextBox 22">
            <a:extLst>
              <a:ext uri="{FF2B5EF4-FFF2-40B4-BE49-F238E27FC236}">
                <a16:creationId xmlns:a16="http://schemas.microsoft.com/office/drawing/2014/main" id="{A0BA03BC-5150-4516-BC22-94C5CEE50522}"/>
              </a:ext>
            </a:extLst>
          </p:cNvPr>
          <p:cNvSpPr txBox="1"/>
          <p:nvPr userDrawn="1"/>
        </p:nvSpPr>
        <p:spPr>
          <a:xfrm>
            <a:off x="8401893" y="7326739"/>
            <a:ext cx="23622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pic>
        <p:nvPicPr>
          <p:cNvPr id="7" name="Picture 6">
            <a:extLst>
              <a:ext uri="{FF2B5EF4-FFF2-40B4-BE49-F238E27FC236}">
                <a16:creationId xmlns:a16="http://schemas.microsoft.com/office/drawing/2014/main" id="{73950818-AFF5-433E-92A0-52F58C0A342D}"/>
              </a:ext>
            </a:extLst>
          </p:cNvPr>
          <p:cNvPicPr>
            <a:picLocks noChangeAspect="1"/>
          </p:cNvPicPr>
          <p:nvPr userDrawn="1"/>
        </p:nvPicPr>
        <p:blipFill rotWithShape="1">
          <a:blip r:embed="rId4">
            <a:alphaModFix amt="52000"/>
            <a:extLst>
              <a:ext uri="{28A0092B-C50C-407E-A947-70E740481C1C}">
                <a14:useLocalDpi xmlns:a14="http://schemas.microsoft.com/office/drawing/2010/main" val="0"/>
              </a:ext>
            </a:extLst>
          </a:blip>
          <a:srcRect r="32926"/>
          <a:stretch/>
        </p:blipFill>
        <p:spPr>
          <a:xfrm>
            <a:off x="9188451" y="1411832"/>
            <a:ext cx="1720850" cy="2017012"/>
          </a:xfrm>
          <a:prstGeom prst="rect">
            <a:avLst/>
          </a:prstGeom>
        </p:spPr>
      </p:pic>
      <p:sp>
        <p:nvSpPr>
          <p:cNvPr id="18" name="Footer Placeholder 4">
            <a:extLst>
              <a:ext uri="{FF2B5EF4-FFF2-40B4-BE49-F238E27FC236}">
                <a16:creationId xmlns:a16="http://schemas.microsoft.com/office/drawing/2014/main" id="{CB6B8C28-3DFB-424F-B8C6-EEF80A711F92}"/>
              </a:ext>
            </a:extLst>
          </p:cNvPr>
          <p:cNvSpPr txBox="1">
            <a:spLocks/>
          </p:cNvSpPr>
          <p:nvPr userDrawn="1"/>
        </p:nvSpPr>
        <p:spPr>
          <a:xfrm>
            <a:off x="129543"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8" name="Picture 7" descr="A picture containing knife&#10;&#10;Description automatically generated">
            <a:extLst>
              <a:ext uri="{FF2B5EF4-FFF2-40B4-BE49-F238E27FC236}">
                <a16:creationId xmlns:a16="http://schemas.microsoft.com/office/drawing/2014/main" id="{D6519C46-AC26-1EF8-D5A0-903F2BCFDD3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9" name="Picture 8" descr="A picture containing text, clipart, vector graphics&#10;&#10;Description automatically generated">
            <a:extLst>
              <a:ext uri="{FF2B5EF4-FFF2-40B4-BE49-F238E27FC236}">
                <a16:creationId xmlns:a16="http://schemas.microsoft.com/office/drawing/2014/main" id="{45FF5C65-FF7B-814A-56FC-9ABD4B11CA5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365397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12841"/>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3"/>
            <a:ext cx="6374844" cy="369332"/>
          </a:xfrm>
          <a:prstGeom prst="rect">
            <a:avLst/>
          </a:prstGeom>
          <a:noFill/>
        </p:spPr>
        <p:txBody>
          <a:bodyPr wrap="square" rtlCol="0">
            <a:spAutoFit/>
          </a:bodyPr>
          <a:lstStyle/>
          <a:p>
            <a:pPr algn="ctr"/>
            <a:r>
              <a:rPr lang="en-GB"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a:stretch/>
        </p:blipFill>
        <p:spPr>
          <a:xfrm rot="2561662">
            <a:off x="-80747" y="3915846"/>
            <a:ext cx="2843793" cy="3351235"/>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9"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DD2BE4D-8A85-4412-87EB-3ED5BA1BA1A9}"/>
              </a:ext>
            </a:extLst>
          </p:cNvPr>
          <p:cNvSpPr>
            <a:spLocks noGrp="1"/>
          </p:cNvSpPr>
          <p:nvPr userDrawn="1">
            <p:ph type="title"/>
          </p:nvPr>
        </p:nvSpPr>
        <p:spPr>
          <a:xfrm>
            <a:off x="436678" y="265656"/>
            <a:ext cx="9410700"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19" name="Text Placeholder 18">
            <a:extLst>
              <a:ext uri="{FF2B5EF4-FFF2-40B4-BE49-F238E27FC236}">
                <a16:creationId xmlns:a16="http://schemas.microsoft.com/office/drawing/2014/main" id="{FB0D90B0-3397-4EC9-B384-9D98FD03F173}"/>
              </a:ext>
            </a:extLst>
          </p:cNvPr>
          <p:cNvSpPr>
            <a:spLocks noGrp="1"/>
          </p:cNvSpPr>
          <p:nvPr userDrawn="1">
            <p:ph type="body" sz="quarter" idx="10"/>
          </p:nvPr>
        </p:nvSpPr>
        <p:spPr>
          <a:xfrm>
            <a:off x="724764" y="1548927"/>
            <a:ext cx="4724400" cy="1295400"/>
          </a:xfrm>
          <a:prstGeom prst="rect">
            <a:avLst/>
          </a:prstGeom>
        </p:spPr>
        <p:txBody>
          <a:bodyPr/>
          <a:lstStyle>
            <a:lvl1pPr marL="0" indent="0">
              <a:buSzPct val="150000"/>
              <a:buFontTx/>
              <a:buNone/>
              <a:defRPr sz="2400"/>
            </a:lvl1pPr>
          </a:lstStyle>
          <a:p>
            <a:pPr lvl="0"/>
            <a:r>
              <a:rPr lang="en-US" dirty="0"/>
              <a:t>Click to edit Master text styles</a:t>
            </a:r>
          </a:p>
        </p:txBody>
      </p:sp>
      <p:pic>
        <p:nvPicPr>
          <p:cNvPr id="7" name="Picture 6">
            <a:extLst>
              <a:ext uri="{FF2B5EF4-FFF2-40B4-BE49-F238E27FC236}">
                <a16:creationId xmlns:a16="http://schemas.microsoft.com/office/drawing/2014/main" id="{73950818-AFF5-433E-92A0-52F58C0A342D}"/>
              </a:ext>
            </a:extLst>
          </p:cNvPr>
          <p:cNvPicPr>
            <a:picLocks noChangeAspect="1"/>
          </p:cNvPicPr>
          <p:nvPr userDrawn="1"/>
        </p:nvPicPr>
        <p:blipFill rotWithShape="1">
          <a:blip r:embed="rId3">
            <a:alphaModFix amt="52000"/>
            <a:extLst>
              <a:ext uri="{28A0092B-C50C-407E-A947-70E740481C1C}">
                <a14:useLocalDpi xmlns:a14="http://schemas.microsoft.com/office/drawing/2010/main" val="0"/>
              </a:ext>
            </a:extLst>
          </a:blip>
          <a:srcRect r="32926"/>
          <a:stretch/>
        </p:blipFill>
        <p:spPr>
          <a:xfrm>
            <a:off x="9188451" y="1411832"/>
            <a:ext cx="1720850" cy="2017012"/>
          </a:xfrm>
          <a:prstGeom prst="rect">
            <a:avLst/>
          </a:prstGeom>
        </p:spPr>
      </p:pic>
      <p:sp>
        <p:nvSpPr>
          <p:cNvPr id="28" name="TextBox 27">
            <a:extLst>
              <a:ext uri="{FF2B5EF4-FFF2-40B4-BE49-F238E27FC236}">
                <a16:creationId xmlns:a16="http://schemas.microsoft.com/office/drawing/2014/main" id="{AACB77D1-5304-47FF-82B6-DDB247CDDF92}"/>
              </a:ext>
            </a:extLst>
          </p:cNvPr>
          <p:cNvSpPr txBox="1"/>
          <p:nvPr userDrawn="1"/>
        </p:nvSpPr>
        <p:spPr>
          <a:xfrm>
            <a:off x="8401893" y="7326739"/>
            <a:ext cx="23622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29" name="Footer Placeholder 4">
            <a:extLst>
              <a:ext uri="{FF2B5EF4-FFF2-40B4-BE49-F238E27FC236}">
                <a16:creationId xmlns:a16="http://schemas.microsoft.com/office/drawing/2014/main" id="{A09AC8BA-66A1-4347-A7AC-9767460E16ED}"/>
              </a:ext>
            </a:extLst>
          </p:cNvPr>
          <p:cNvSpPr txBox="1">
            <a:spLocks/>
          </p:cNvSpPr>
          <p:nvPr userDrawn="1"/>
        </p:nvSpPr>
        <p:spPr>
          <a:xfrm>
            <a:off x="129543"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8" name="Picture 7" descr="A picture containing knife&#10;&#10;Description automatically generated">
            <a:extLst>
              <a:ext uri="{FF2B5EF4-FFF2-40B4-BE49-F238E27FC236}">
                <a16:creationId xmlns:a16="http://schemas.microsoft.com/office/drawing/2014/main" id="{6DACBCB9-8510-1FA2-94A0-99E3BB763D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9" name="Picture 8" descr="A picture containing text, clipart, vector graphics&#10;&#10;Description automatically generated">
            <a:extLst>
              <a:ext uri="{FF2B5EF4-FFF2-40B4-BE49-F238E27FC236}">
                <a16:creationId xmlns:a16="http://schemas.microsoft.com/office/drawing/2014/main" id="{BEDF8427-8521-4625-8398-00D773A82B5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40988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20519"/>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3"/>
            <a:ext cx="6374844" cy="369332"/>
          </a:xfrm>
          <a:prstGeom prst="rect">
            <a:avLst/>
          </a:prstGeom>
          <a:noFill/>
        </p:spPr>
        <p:txBody>
          <a:bodyPr wrap="square" rtlCol="0">
            <a:spAutoFit/>
          </a:bodyPr>
          <a:lstStyle/>
          <a:p>
            <a:pPr algn="ctr"/>
            <a:r>
              <a:rPr lang="en-GB"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0951"/>
          <a:stretch/>
        </p:blipFill>
        <p:spPr>
          <a:xfrm>
            <a:off x="0" y="1416677"/>
            <a:ext cx="1844749" cy="2025156"/>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9"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DD2BE4D-8A85-4412-87EB-3ED5BA1BA1A9}"/>
              </a:ext>
            </a:extLst>
          </p:cNvPr>
          <p:cNvSpPr>
            <a:spLocks noGrp="1"/>
          </p:cNvSpPr>
          <p:nvPr>
            <p:ph type="title"/>
          </p:nvPr>
        </p:nvSpPr>
        <p:spPr>
          <a:xfrm>
            <a:off x="436678" y="265656"/>
            <a:ext cx="10047172"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18" name="Text Placeholder 17">
            <a:extLst>
              <a:ext uri="{FF2B5EF4-FFF2-40B4-BE49-F238E27FC236}">
                <a16:creationId xmlns:a16="http://schemas.microsoft.com/office/drawing/2014/main" id="{6A309830-AB96-48CE-AEFA-E778CB57868E}"/>
              </a:ext>
            </a:extLst>
          </p:cNvPr>
          <p:cNvSpPr>
            <a:spLocks noGrp="1"/>
          </p:cNvSpPr>
          <p:nvPr>
            <p:ph type="body" sz="quarter" idx="10"/>
          </p:nvPr>
        </p:nvSpPr>
        <p:spPr>
          <a:xfrm>
            <a:off x="1250570" y="1551962"/>
            <a:ext cx="9448800" cy="939800"/>
          </a:xfrm>
          <a:prstGeom prst="rect">
            <a:avLst/>
          </a:prstGeom>
        </p:spPr>
        <p:txBody>
          <a:bodyPr/>
          <a:lstStyle>
            <a:lvl1pPr marL="204551" indent="-204551">
              <a:buFontTx/>
              <a:buBlip>
                <a:blip r:embed="rId3"/>
              </a:buBlip>
              <a:defRPr sz="2400"/>
            </a:lvl1pPr>
            <a:lvl2pPr>
              <a:buClr>
                <a:srgbClr val="932784"/>
              </a:buClr>
              <a:defRPr sz="2000"/>
            </a:lvl2pPr>
            <a:lvl3pPr marL="1022756" indent="-204551">
              <a:buClr>
                <a:schemeClr val="tx1"/>
              </a:buClr>
              <a:buFont typeface="Wingdings" panose="05000000000000000000" pitchFamily="2" charset="2"/>
              <a:buChar char="Ø"/>
              <a:defRPr sz="1800"/>
            </a:lvl3pPr>
            <a:lvl4pPr marL="1227308" indent="0">
              <a:buNone/>
              <a:defRPr/>
            </a:lvl4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C313CB07-D177-4968-8129-10C3A719626C}"/>
              </a:ext>
            </a:extLst>
          </p:cNvPr>
          <p:cNvPicPr>
            <a:picLocks noChangeAspect="1"/>
          </p:cNvPicPr>
          <p:nvPr userDrawn="1"/>
        </p:nvPicPr>
        <p:blipFill>
          <a:blip r:embed="rId4" cstate="print">
            <a:alphaModFix amt="46000"/>
            <a:extLst>
              <a:ext uri="{28A0092B-C50C-407E-A947-70E740481C1C}">
                <a14:useLocalDpi xmlns:a14="http://schemas.microsoft.com/office/drawing/2010/main" val="0"/>
              </a:ext>
            </a:extLst>
          </a:blip>
          <a:stretch>
            <a:fillRect/>
          </a:stretch>
        </p:blipFill>
        <p:spPr>
          <a:xfrm>
            <a:off x="9658730" y="2882289"/>
            <a:ext cx="1040640" cy="1262684"/>
          </a:xfrm>
          <a:prstGeom prst="rect">
            <a:avLst/>
          </a:prstGeom>
        </p:spPr>
      </p:pic>
      <p:pic>
        <p:nvPicPr>
          <p:cNvPr id="12" name="Picture 11">
            <a:extLst>
              <a:ext uri="{FF2B5EF4-FFF2-40B4-BE49-F238E27FC236}">
                <a16:creationId xmlns:a16="http://schemas.microsoft.com/office/drawing/2014/main" id="{5FFF796B-3C3C-468A-94ED-A21472740087}"/>
              </a:ext>
            </a:extLst>
          </p:cNvPr>
          <p:cNvPicPr>
            <a:picLocks noChangeAspect="1"/>
          </p:cNvPicPr>
          <p:nvPr userDrawn="1"/>
        </p:nvPicPr>
        <p:blipFill>
          <a:blip r:embed="rId5" cstate="print">
            <a:alphaModFix amt="50000"/>
            <a:extLst>
              <a:ext uri="{28A0092B-C50C-407E-A947-70E740481C1C}">
                <a14:useLocalDpi xmlns:a14="http://schemas.microsoft.com/office/drawing/2010/main" val="0"/>
              </a:ext>
            </a:extLst>
          </a:blip>
          <a:stretch>
            <a:fillRect/>
          </a:stretch>
        </p:blipFill>
        <p:spPr>
          <a:xfrm>
            <a:off x="9658730" y="1259308"/>
            <a:ext cx="1046819" cy="1233612"/>
          </a:xfrm>
          <a:prstGeom prst="rect">
            <a:avLst/>
          </a:prstGeom>
        </p:spPr>
      </p:pic>
      <p:pic>
        <p:nvPicPr>
          <p:cNvPr id="26" name="Picture 25">
            <a:extLst>
              <a:ext uri="{FF2B5EF4-FFF2-40B4-BE49-F238E27FC236}">
                <a16:creationId xmlns:a16="http://schemas.microsoft.com/office/drawing/2014/main" id="{BE3A328F-D009-4E64-97BB-EF547B016DE1}"/>
              </a:ext>
            </a:extLst>
          </p:cNvPr>
          <p:cNvPicPr>
            <a:picLocks noChangeAspect="1"/>
          </p:cNvPicPr>
          <p:nvPr userDrawn="1"/>
        </p:nvPicPr>
        <p:blipFill>
          <a:blip r:embed="rId6" cstate="print">
            <a:alphaModFix amt="50000"/>
            <a:extLst>
              <a:ext uri="{28A0092B-C50C-407E-A947-70E740481C1C}">
                <a14:useLocalDpi xmlns:a14="http://schemas.microsoft.com/office/drawing/2010/main" val="0"/>
              </a:ext>
            </a:extLst>
          </a:blip>
          <a:srcRect/>
          <a:stretch/>
        </p:blipFill>
        <p:spPr>
          <a:xfrm>
            <a:off x="9658730" y="4515385"/>
            <a:ext cx="1040640" cy="1183448"/>
          </a:xfrm>
          <a:prstGeom prst="rect">
            <a:avLst/>
          </a:prstGeom>
        </p:spPr>
      </p:pic>
      <p:pic>
        <p:nvPicPr>
          <p:cNvPr id="31" name="Picture 30" descr="A picture containing knife&#10;&#10;Description automatically generated">
            <a:extLst>
              <a:ext uri="{FF2B5EF4-FFF2-40B4-BE49-F238E27FC236}">
                <a16:creationId xmlns:a16="http://schemas.microsoft.com/office/drawing/2014/main" id="{0312F93A-6CD7-4888-B472-3032BDB9679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sp>
        <p:nvSpPr>
          <p:cNvPr id="32" name="TextBox 31">
            <a:extLst>
              <a:ext uri="{FF2B5EF4-FFF2-40B4-BE49-F238E27FC236}">
                <a16:creationId xmlns:a16="http://schemas.microsoft.com/office/drawing/2014/main" id="{1F8DDF70-831B-4B59-B12A-CCBF2806EEE5}"/>
              </a:ext>
            </a:extLst>
          </p:cNvPr>
          <p:cNvSpPr txBox="1"/>
          <p:nvPr userDrawn="1"/>
        </p:nvSpPr>
        <p:spPr>
          <a:xfrm>
            <a:off x="8401893" y="7326739"/>
            <a:ext cx="23622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33" name="Footer Placeholder 4">
            <a:extLst>
              <a:ext uri="{FF2B5EF4-FFF2-40B4-BE49-F238E27FC236}">
                <a16:creationId xmlns:a16="http://schemas.microsoft.com/office/drawing/2014/main" id="{90FB48B0-EC0E-4A60-9D0F-B75056936419}"/>
              </a:ext>
            </a:extLst>
          </p:cNvPr>
          <p:cNvSpPr txBox="1">
            <a:spLocks/>
          </p:cNvSpPr>
          <p:nvPr userDrawn="1"/>
        </p:nvSpPr>
        <p:spPr>
          <a:xfrm>
            <a:off x="129543"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4" name="Picture 33">
            <a:extLst>
              <a:ext uri="{FF2B5EF4-FFF2-40B4-BE49-F238E27FC236}">
                <a16:creationId xmlns:a16="http://schemas.microsoft.com/office/drawing/2014/main" id="{655945CE-40C1-427C-872F-D5AFD33CFA19}"/>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8198498" y="6026403"/>
            <a:ext cx="2565595" cy="907752"/>
          </a:xfrm>
          <a:prstGeom prst="rect">
            <a:avLst/>
          </a:prstGeom>
          <a:noFill/>
        </p:spPr>
      </p:pic>
      <p:pic>
        <p:nvPicPr>
          <p:cNvPr id="3" name="Picture 2" descr="A picture containing text, clipart, vector graphics&#10;&#10;Description automatically generated">
            <a:extLst>
              <a:ext uri="{FF2B5EF4-FFF2-40B4-BE49-F238E27FC236}">
                <a16:creationId xmlns:a16="http://schemas.microsoft.com/office/drawing/2014/main" id="{BE5092B9-95FE-9301-92AD-3CB21EC828B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3740165012"/>
      </p:ext>
    </p:extLst>
  </p:cSld>
  <p:clrMapOvr>
    <a:masterClrMapping/>
  </p:clrMapOvr>
  <p:extLst>
    <p:ext uri="{DCECCB84-F9BA-43D5-87BE-67443E8EF086}">
      <p15:sldGuideLst xmlns:p15="http://schemas.microsoft.com/office/powerpoint/2012/main">
        <p15:guide id="1" orient="horz" pos="2450" userDrawn="1">
          <p15:clr>
            <a:srgbClr val="FBAE40"/>
          </p15:clr>
        </p15:guide>
        <p15:guide id="2" pos="34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tandar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20519"/>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3"/>
            <a:ext cx="6374844" cy="369332"/>
          </a:xfrm>
          <a:prstGeom prst="rect">
            <a:avLst/>
          </a:prstGeom>
          <a:noFill/>
        </p:spPr>
        <p:txBody>
          <a:bodyPr wrap="square" rtlCol="0">
            <a:spAutoFit/>
          </a:bodyPr>
          <a:lstStyle/>
          <a:p>
            <a:pPr algn="ctr"/>
            <a:r>
              <a:rPr lang="en-GB"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0951"/>
          <a:stretch/>
        </p:blipFill>
        <p:spPr>
          <a:xfrm>
            <a:off x="0" y="1416677"/>
            <a:ext cx="1844749" cy="2025156"/>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9"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DD2BE4D-8A85-4412-87EB-3ED5BA1BA1A9}"/>
              </a:ext>
            </a:extLst>
          </p:cNvPr>
          <p:cNvSpPr>
            <a:spLocks noGrp="1"/>
          </p:cNvSpPr>
          <p:nvPr>
            <p:ph type="title"/>
          </p:nvPr>
        </p:nvSpPr>
        <p:spPr>
          <a:xfrm>
            <a:off x="436678" y="265656"/>
            <a:ext cx="10047172"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18" name="Text Placeholder 17">
            <a:extLst>
              <a:ext uri="{FF2B5EF4-FFF2-40B4-BE49-F238E27FC236}">
                <a16:creationId xmlns:a16="http://schemas.microsoft.com/office/drawing/2014/main" id="{6A309830-AB96-48CE-AEFA-E778CB57868E}"/>
              </a:ext>
            </a:extLst>
          </p:cNvPr>
          <p:cNvSpPr>
            <a:spLocks noGrp="1"/>
          </p:cNvSpPr>
          <p:nvPr>
            <p:ph type="body" sz="quarter" idx="10"/>
          </p:nvPr>
        </p:nvSpPr>
        <p:spPr>
          <a:xfrm>
            <a:off x="1250570" y="1551962"/>
            <a:ext cx="9448800" cy="939800"/>
          </a:xfrm>
          <a:prstGeom prst="rect">
            <a:avLst/>
          </a:prstGeom>
        </p:spPr>
        <p:txBody>
          <a:bodyPr/>
          <a:lstStyle>
            <a:lvl1pPr marL="204551" indent="-204551">
              <a:buFontTx/>
              <a:buBlip>
                <a:blip r:embed="rId3"/>
              </a:buBlip>
              <a:defRPr sz="2400"/>
            </a:lvl1pPr>
            <a:lvl2pPr>
              <a:buClr>
                <a:srgbClr val="932784"/>
              </a:buClr>
              <a:defRPr sz="2000"/>
            </a:lvl2pPr>
            <a:lvl3pPr marL="1022756" indent="-204551">
              <a:buClr>
                <a:schemeClr val="tx1"/>
              </a:buClr>
              <a:buFont typeface="Wingdings" panose="05000000000000000000" pitchFamily="2" charset="2"/>
              <a:buChar char="Ø"/>
              <a:defRPr sz="1800"/>
            </a:lvl3pPr>
            <a:lvl4pPr marL="1227308" indent="0">
              <a:buNone/>
              <a:defRPr/>
            </a:lvl4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C313CB07-D177-4968-8129-10C3A719626C}"/>
              </a:ext>
            </a:extLst>
          </p:cNvPr>
          <p:cNvPicPr>
            <a:picLocks noChangeAspect="1"/>
          </p:cNvPicPr>
          <p:nvPr userDrawn="1"/>
        </p:nvPicPr>
        <p:blipFill>
          <a:blip r:embed="rId4" cstate="print">
            <a:alphaModFix amt="46000"/>
            <a:extLst>
              <a:ext uri="{28A0092B-C50C-407E-A947-70E740481C1C}">
                <a14:useLocalDpi xmlns:a14="http://schemas.microsoft.com/office/drawing/2010/main" val="0"/>
              </a:ext>
            </a:extLst>
          </a:blip>
          <a:stretch>
            <a:fillRect/>
          </a:stretch>
        </p:blipFill>
        <p:spPr>
          <a:xfrm>
            <a:off x="9658730" y="2882289"/>
            <a:ext cx="1040640" cy="1262684"/>
          </a:xfrm>
          <a:prstGeom prst="rect">
            <a:avLst/>
          </a:prstGeom>
        </p:spPr>
      </p:pic>
      <p:pic>
        <p:nvPicPr>
          <p:cNvPr id="12" name="Picture 11">
            <a:extLst>
              <a:ext uri="{FF2B5EF4-FFF2-40B4-BE49-F238E27FC236}">
                <a16:creationId xmlns:a16="http://schemas.microsoft.com/office/drawing/2014/main" id="{5FFF796B-3C3C-468A-94ED-A21472740087}"/>
              </a:ext>
            </a:extLst>
          </p:cNvPr>
          <p:cNvPicPr>
            <a:picLocks noChangeAspect="1"/>
          </p:cNvPicPr>
          <p:nvPr userDrawn="1"/>
        </p:nvPicPr>
        <p:blipFill>
          <a:blip r:embed="rId5" cstate="print">
            <a:alphaModFix amt="50000"/>
            <a:extLst>
              <a:ext uri="{28A0092B-C50C-407E-A947-70E740481C1C}">
                <a14:useLocalDpi xmlns:a14="http://schemas.microsoft.com/office/drawing/2010/main" val="0"/>
              </a:ext>
            </a:extLst>
          </a:blip>
          <a:stretch>
            <a:fillRect/>
          </a:stretch>
        </p:blipFill>
        <p:spPr>
          <a:xfrm>
            <a:off x="9658730" y="1259308"/>
            <a:ext cx="1046819" cy="1233612"/>
          </a:xfrm>
          <a:prstGeom prst="rect">
            <a:avLst/>
          </a:prstGeom>
        </p:spPr>
      </p:pic>
      <p:pic>
        <p:nvPicPr>
          <p:cNvPr id="26" name="Picture 25">
            <a:extLst>
              <a:ext uri="{FF2B5EF4-FFF2-40B4-BE49-F238E27FC236}">
                <a16:creationId xmlns:a16="http://schemas.microsoft.com/office/drawing/2014/main" id="{BE3A328F-D009-4E64-97BB-EF547B016DE1}"/>
              </a:ext>
            </a:extLst>
          </p:cNvPr>
          <p:cNvPicPr>
            <a:picLocks noChangeAspect="1"/>
          </p:cNvPicPr>
          <p:nvPr userDrawn="1"/>
        </p:nvPicPr>
        <p:blipFill>
          <a:blip r:embed="rId6" cstate="print">
            <a:alphaModFix amt="50000"/>
            <a:extLst>
              <a:ext uri="{28A0092B-C50C-407E-A947-70E740481C1C}">
                <a14:useLocalDpi xmlns:a14="http://schemas.microsoft.com/office/drawing/2010/main" val="0"/>
              </a:ext>
            </a:extLst>
          </a:blip>
          <a:srcRect/>
          <a:stretch/>
        </p:blipFill>
        <p:spPr>
          <a:xfrm>
            <a:off x="9658730" y="4515385"/>
            <a:ext cx="1040640" cy="1183448"/>
          </a:xfrm>
          <a:prstGeom prst="rect">
            <a:avLst/>
          </a:prstGeom>
        </p:spPr>
      </p:pic>
      <p:pic>
        <p:nvPicPr>
          <p:cNvPr id="31" name="Picture 30" descr="A picture containing knife&#10;&#10;Description automatically generated">
            <a:extLst>
              <a:ext uri="{FF2B5EF4-FFF2-40B4-BE49-F238E27FC236}">
                <a16:creationId xmlns:a16="http://schemas.microsoft.com/office/drawing/2014/main" id="{0312F93A-6CD7-4888-B472-3032BDB9679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sp>
        <p:nvSpPr>
          <p:cNvPr id="32" name="TextBox 31">
            <a:extLst>
              <a:ext uri="{FF2B5EF4-FFF2-40B4-BE49-F238E27FC236}">
                <a16:creationId xmlns:a16="http://schemas.microsoft.com/office/drawing/2014/main" id="{1F8DDF70-831B-4B59-B12A-CCBF2806EEE5}"/>
              </a:ext>
            </a:extLst>
          </p:cNvPr>
          <p:cNvSpPr txBox="1"/>
          <p:nvPr userDrawn="1"/>
        </p:nvSpPr>
        <p:spPr>
          <a:xfrm>
            <a:off x="8401893" y="7326739"/>
            <a:ext cx="23622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33" name="Footer Placeholder 4">
            <a:extLst>
              <a:ext uri="{FF2B5EF4-FFF2-40B4-BE49-F238E27FC236}">
                <a16:creationId xmlns:a16="http://schemas.microsoft.com/office/drawing/2014/main" id="{90FB48B0-EC0E-4A60-9D0F-B75056936419}"/>
              </a:ext>
            </a:extLst>
          </p:cNvPr>
          <p:cNvSpPr txBox="1">
            <a:spLocks/>
          </p:cNvSpPr>
          <p:nvPr userDrawn="1"/>
        </p:nvSpPr>
        <p:spPr>
          <a:xfrm>
            <a:off x="129543"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4" name="Picture 33">
            <a:extLst>
              <a:ext uri="{FF2B5EF4-FFF2-40B4-BE49-F238E27FC236}">
                <a16:creationId xmlns:a16="http://schemas.microsoft.com/office/drawing/2014/main" id="{655945CE-40C1-427C-872F-D5AFD33CFA19}"/>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8198498" y="6026403"/>
            <a:ext cx="2565595" cy="907752"/>
          </a:xfrm>
          <a:prstGeom prst="rect">
            <a:avLst/>
          </a:prstGeom>
          <a:noFill/>
        </p:spPr>
      </p:pic>
    </p:spTree>
    <p:extLst>
      <p:ext uri="{BB962C8B-B14F-4D97-AF65-F5344CB8AC3E}">
        <p14:creationId xmlns:p14="http://schemas.microsoft.com/office/powerpoint/2010/main" val="3021822662"/>
      </p:ext>
    </p:extLst>
  </p:cSld>
  <p:clrMapOvr>
    <a:masterClrMapping/>
  </p:clrMapOvr>
  <p:extLst>
    <p:ext uri="{DCECCB84-F9BA-43D5-87BE-67443E8EF086}">
      <p15:sldGuideLst xmlns:p15="http://schemas.microsoft.com/office/powerpoint/2012/main">
        <p15:guide id="1" orient="horz" pos="2450">
          <p15:clr>
            <a:srgbClr val="FBAE40"/>
          </p15:clr>
        </p15:guide>
        <p15:guide id="2" pos="34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tandar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20519"/>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3"/>
            <a:ext cx="6374844" cy="369332"/>
          </a:xfrm>
          <a:prstGeom prst="rect">
            <a:avLst/>
          </a:prstGeom>
          <a:noFill/>
        </p:spPr>
        <p:txBody>
          <a:bodyPr wrap="square" rtlCol="0">
            <a:spAutoFit/>
          </a:bodyPr>
          <a:lstStyle/>
          <a:p>
            <a:pPr algn="ctr"/>
            <a:r>
              <a:rPr lang="en-GB"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0951"/>
          <a:stretch/>
        </p:blipFill>
        <p:spPr>
          <a:xfrm>
            <a:off x="0" y="1416677"/>
            <a:ext cx="1844749" cy="2025156"/>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9"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DD2BE4D-8A85-4412-87EB-3ED5BA1BA1A9}"/>
              </a:ext>
            </a:extLst>
          </p:cNvPr>
          <p:cNvSpPr>
            <a:spLocks noGrp="1"/>
          </p:cNvSpPr>
          <p:nvPr>
            <p:ph type="title"/>
          </p:nvPr>
        </p:nvSpPr>
        <p:spPr>
          <a:xfrm>
            <a:off x="436678" y="265656"/>
            <a:ext cx="10047172"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18" name="Text Placeholder 17">
            <a:extLst>
              <a:ext uri="{FF2B5EF4-FFF2-40B4-BE49-F238E27FC236}">
                <a16:creationId xmlns:a16="http://schemas.microsoft.com/office/drawing/2014/main" id="{6A309830-AB96-48CE-AEFA-E778CB57868E}"/>
              </a:ext>
            </a:extLst>
          </p:cNvPr>
          <p:cNvSpPr>
            <a:spLocks noGrp="1"/>
          </p:cNvSpPr>
          <p:nvPr>
            <p:ph type="body" sz="quarter" idx="10"/>
          </p:nvPr>
        </p:nvSpPr>
        <p:spPr>
          <a:xfrm>
            <a:off x="1250570" y="1551962"/>
            <a:ext cx="9448800" cy="939800"/>
          </a:xfrm>
          <a:prstGeom prst="rect">
            <a:avLst/>
          </a:prstGeom>
        </p:spPr>
        <p:txBody>
          <a:bodyPr/>
          <a:lstStyle>
            <a:lvl1pPr marL="204551" indent="-204551">
              <a:buFontTx/>
              <a:buBlip>
                <a:blip r:embed="rId3"/>
              </a:buBlip>
              <a:defRPr sz="2400"/>
            </a:lvl1pPr>
            <a:lvl2pPr>
              <a:buClr>
                <a:srgbClr val="932784"/>
              </a:buClr>
              <a:defRPr sz="2000"/>
            </a:lvl2pPr>
            <a:lvl3pPr marL="1022756" indent="-204551">
              <a:buClr>
                <a:schemeClr val="tx1"/>
              </a:buClr>
              <a:buFont typeface="Wingdings" panose="05000000000000000000" pitchFamily="2" charset="2"/>
              <a:buChar char="Ø"/>
              <a:defRPr sz="1800"/>
            </a:lvl3pPr>
            <a:lvl4pPr marL="1227308" indent="0">
              <a:buNone/>
              <a:defRPr/>
            </a:lvl4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C313CB07-D177-4968-8129-10C3A719626C}"/>
              </a:ext>
            </a:extLst>
          </p:cNvPr>
          <p:cNvPicPr>
            <a:picLocks noChangeAspect="1"/>
          </p:cNvPicPr>
          <p:nvPr userDrawn="1"/>
        </p:nvPicPr>
        <p:blipFill>
          <a:blip r:embed="rId4" cstate="print">
            <a:alphaModFix amt="46000"/>
            <a:extLst>
              <a:ext uri="{28A0092B-C50C-407E-A947-70E740481C1C}">
                <a14:useLocalDpi xmlns:a14="http://schemas.microsoft.com/office/drawing/2010/main" val="0"/>
              </a:ext>
            </a:extLst>
          </a:blip>
          <a:stretch>
            <a:fillRect/>
          </a:stretch>
        </p:blipFill>
        <p:spPr>
          <a:xfrm>
            <a:off x="9658730" y="2882289"/>
            <a:ext cx="1040640" cy="1262684"/>
          </a:xfrm>
          <a:prstGeom prst="rect">
            <a:avLst/>
          </a:prstGeom>
        </p:spPr>
      </p:pic>
      <p:pic>
        <p:nvPicPr>
          <p:cNvPr id="12" name="Picture 11">
            <a:extLst>
              <a:ext uri="{FF2B5EF4-FFF2-40B4-BE49-F238E27FC236}">
                <a16:creationId xmlns:a16="http://schemas.microsoft.com/office/drawing/2014/main" id="{5FFF796B-3C3C-468A-94ED-A21472740087}"/>
              </a:ext>
            </a:extLst>
          </p:cNvPr>
          <p:cNvPicPr>
            <a:picLocks noChangeAspect="1"/>
          </p:cNvPicPr>
          <p:nvPr userDrawn="1"/>
        </p:nvPicPr>
        <p:blipFill>
          <a:blip r:embed="rId5" cstate="print">
            <a:alphaModFix amt="50000"/>
            <a:extLst>
              <a:ext uri="{28A0092B-C50C-407E-A947-70E740481C1C}">
                <a14:useLocalDpi xmlns:a14="http://schemas.microsoft.com/office/drawing/2010/main" val="0"/>
              </a:ext>
            </a:extLst>
          </a:blip>
          <a:stretch>
            <a:fillRect/>
          </a:stretch>
        </p:blipFill>
        <p:spPr>
          <a:xfrm>
            <a:off x="9658730" y="1259308"/>
            <a:ext cx="1046819" cy="1233612"/>
          </a:xfrm>
          <a:prstGeom prst="rect">
            <a:avLst/>
          </a:prstGeom>
        </p:spPr>
      </p:pic>
      <p:pic>
        <p:nvPicPr>
          <p:cNvPr id="26" name="Picture 25">
            <a:extLst>
              <a:ext uri="{FF2B5EF4-FFF2-40B4-BE49-F238E27FC236}">
                <a16:creationId xmlns:a16="http://schemas.microsoft.com/office/drawing/2014/main" id="{BE3A328F-D009-4E64-97BB-EF547B016DE1}"/>
              </a:ext>
            </a:extLst>
          </p:cNvPr>
          <p:cNvPicPr>
            <a:picLocks noChangeAspect="1"/>
          </p:cNvPicPr>
          <p:nvPr userDrawn="1"/>
        </p:nvPicPr>
        <p:blipFill>
          <a:blip r:embed="rId6" cstate="print">
            <a:alphaModFix amt="50000"/>
            <a:extLst>
              <a:ext uri="{28A0092B-C50C-407E-A947-70E740481C1C}">
                <a14:useLocalDpi xmlns:a14="http://schemas.microsoft.com/office/drawing/2010/main" val="0"/>
              </a:ext>
            </a:extLst>
          </a:blip>
          <a:srcRect/>
          <a:stretch/>
        </p:blipFill>
        <p:spPr>
          <a:xfrm>
            <a:off x="9658730" y="4515385"/>
            <a:ext cx="1040640" cy="1183448"/>
          </a:xfrm>
          <a:prstGeom prst="rect">
            <a:avLst/>
          </a:prstGeom>
        </p:spPr>
      </p:pic>
      <p:sp>
        <p:nvSpPr>
          <p:cNvPr id="31" name="TextBox 30">
            <a:extLst>
              <a:ext uri="{FF2B5EF4-FFF2-40B4-BE49-F238E27FC236}">
                <a16:creationId xmlns:a16="http://schemas.microsoft.com/office/drawing/2014/main" id="{FB4E8E3C-43B5-4C36-803E-7B639B995780}"/>
              </a:ext>
            </a:extLst>
          </p:cNvPr>
          <p:cNvSpPr txBox="1"/>
          <p:nvPr userDrawn="1"/>
        </p:nvSpPr>
        <p:spPr>
          <a:xfrm>
            <a:off x="8401893" y="7326739"/>
            <a:ext cx="23622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32" name="Footer Placeholder 4">
            <a:extLst>
              <a:ext uri="{FF2B5EF4-FFF2-40B4-BE49-F238E27FC236}">
                <a16:creationId xmlns:a16="http://schemas.microsoft.com/office/drawing/2014/main" id="{CBE7E7A1-E310-4F28-BC72-933C820B2FE7}"/>
              </a:ext>
            </a:extLst>
          </p:cNvPr>
          <p:cNvSpPr txBox="1">
            <a:spLocks/>
          </p:cNvSpPr>
          <p:nvPr userDrawn="1"/>
        </p:nvSpPr>
        <p:spPr>
          <a:xfrm>
            <a:off x="129543"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 name="Picture 2" descr="A picture containing knife&#10;&#10;Description automatically generated">
            <a:extLst>
              <a:ext uri="{FF2B5EF4-FFF2-40B4-BE49-F238E27FC236}">
                <a16:creationId xmlns:a16="http://schemas.microsoft.com/office/drawing/2014/main" id="{4EF6D104-4CB0-2CFB-D936-DD381BB3CFC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D8AB9738-B95D-BA73-EBA8-203CCA2EA32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3045462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20519"/>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3"/>
            <a:ext cx="6374844" cy="369332"/>
          </a:xfrm>
          <a:prstGeom prst="rect">
            <a:avLst/>
          </a:prstGeom>
          <a:noFill/>
        </p:spPr>
        <p:txBody>
          <a:bodyPr wrap="square" rtlCol="0">
            <a:spAutoFit/>
          </a:bodyPr>
          <a:lstStyle/>
          <a:p>
            <a:pPr algn="ctr"/>
            <a:r>
              <a:rPr lang="en-GB"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a:blip r:embed="rId2" cstate="print">
            <a:alphaModFix amt="48000"/>
            <a:extLst>
              <a:ext uri="{28A0092B-C50C-407E-A947-70E740481C1C}">
                <a14:useLocalDpi xmlns:a14="http://schemas.microsoft.com/office/drawing/2010/main" val="0"/>
              </a:ext>
            </a:extLst>
          </a:blip>
          <a:srcRect/>
          <a:stretch/>
        </p:blipFill>
        <p:spPr>
          <a:xfrm>
            <a:off x="368144" y="4845710"/>
            <a:ext cx="1196529" cy="959347"/>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9"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DD2BE4D-8A85-4412-87EB-3ED5BA1BA1A9}"/>
              </a:ext>
            </a:extLst>
          </p:cNvPr>
          <p:cNvSpPr>
            <a:spLocks noGrp="1"/>
          </p:cNvSpPr>
          <p:nvPr>
            <p:ph type="title"/>
          </p:nvPr>
        </p:nvSpPr>
        <p:spPr>
          <a:xfrm>
            <a:off x="436678" y="265656"/>
            <a:ext cx="9410700"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9" name="Picture Placeholder 8">
            <a:extLst>
              <a:ext uri="{FF2B5EF4-FFF2-40B4-BE49-F238E27FC236}">
                <a16:creationId xmlns:a16="http://schemas.microsoft.com/office/drawing/2014/main" id="{FC2CA94F-49A4-4ACB-8CDC-45FE93DDC7CF}"/>
              </a:ext>
            </a:extLst>
          </p:cNvPr>
          <p:cNvSpPr>
            <a:spLocks noGrp="1"/>
          </p:cNvSpPr>
          <p:nvPr>
            <p:ph type="pic" sz="quarter" idx="10"/>
          </p:nvPr>
        </p:nvSpPr>
        <p:spPr>
          <a:xfrm>
            <a:off x="7207250" y="1461657"/>
            <a:ext cx="3265487" cy="4343400"/>
          </a:xfrm>
          <a:prstGeom prst="rect">
            <a:avLst/>
          </a:prstGeom>
        </p:spPr>
        <p:txBody>
          <a:bodyPr/>
          <a:lstStyle/>
          <a:p>
            <a:endParaRPr lang="en-GB"/>
          </a:p>
        </p:txBody>
      </p:sp>
      <p:sp>
        <p:nvSpPr>
          <p:cNvPr id="18" name="Table Placeholder 17">
            <a:extLst>
              <a:ext uri="{FF2B5EF4-FFF2-40B4-BE49-F238E27FC236}">
                <a16:creationId xmlns:a16="http://schemas.microsoft.com/office/drawing/2014/main" id="{5AC79F7E-DC03-4E05-8630-6F8F15FB9972}"/>
              </a:ext>
            </a:extLst>
          </p:cNvPr>
          <p:cNvSpPr>
            <a:spLocks noGrp="1"/>
          </p:cNvSpPr>
          <p:nvPr>
            <p:ph type="tbl" sz="quarter" idx="11"/>
          </p:nvPr>
        </p:nvSpPr>
        <p:spPr>
          <a:xfrm>
            <a:off x="618437" y="1461657"/>
            <a:ext cx="6334125" cy="4408487"/>
          </a:xfrm>
          <a:prstGeom prst="rect">
            <a:avLst/>
          </a:prstGeom>
        </p:spPr>
        <p:txBody>
          <a:bodyPr/>
          <a:lstStyle/>
          <a:p>
            <a:endParaRPr lang="en-GB"/>
          </a:p>
        </p:txBody>
      </p:sp>
      <p:pic>
        <p:nvPicPr>
          <p:cNvPr id="27" name="Picture 26">
            <a:extLst>
              <a:ext uri="{FF2B5EF4-FFF2-40B4-BE49-F238E27FC236}">
                <a16:creationId xmlns:a16="http://schemas.microsoft.com/office/drawing/2014/main" id="{01C9629C-5D0D-4A19-9556-25CE6348E364}"/>
              </a:ext>
            </a:extLst>
          </p:cNvPr>
          <p:cNvPicPr>
            <a:picLocks noChangeAspect="1"/>
          </p:cNvPicPr>
          <p:nvPr userDrawn="1"/>
        </p:nvPicPr>
        <p:blipFill>
          <a:blip r:embed="rId3" cstate="print">
            <a:alphaModFix amt="44000"/>
            <a:extLst>
              <a:ext uri="{28A0092B-C50C-407E-A947-70E740481C1C}">
                <a14:useLocalDpi xmlns:a14="http://schemas.microsoft.com/office/drawing/2010/main" val="0"/>
              </a:ext>
            </a:extLst>
          </a:blip>
          <a:srcRect/>
          <a:stretch/>
        </p:blipFill>
        <p:spPr>
          <a:xfrm>
            <a:off x="145207" y="5634877"/>
            <a:ext cx="1642404" cy="1340900"/>
          </a:xfrm>
          <a:prstGeom prst="rect">
            <a:avLst/>
          </a:prstGeom>
        </p:spPr>
      </p:pic>
      <p:pic>
        <p:nvPicPr>
          <p:cNvPr id="28" name="Picture 27">
            <a:extLst>
              <a:ext uri="{FF2B5EF4-FFF2-40B4-BE49-F238E27FC236}">
                <a16:creationId xmlns:a16="http://schemas.microsoft.com/office/drawing/2014/main" id="{42E5B1B8-74CF-44CF-904A-91362E6CBE6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93512" y="3870991"/>
            <a:ext cx="868314" cy="959347"/>
          </a:xfrm>
          <a:prstGeom prst="rect">
            <a:avLst/>
          </a:prstGeom>
        </p:spPr>
      </p:pic>
      <p:pic>
        <p:nvPicPr>
          <p:cNvPr id="7" name="Picture 6">
            <a:extLst>
              <a:ext uri="{FF2B5EF4-FFF2-40B4-BE49-F238E27FC236}">
                <a16:creationId xmlns:a16="http://schemas.microsoft.com/office/drawing/2014/main" id="{2AAB53EF-87F0-4219-A2BE-0478DDDA0474}"/>
              </a:ext>
            </a:extLst>
          </p:cNvPr>
          <p:cNvPicPr>
            <a:picLocks noChangeAspect="1"/>
          </p:cNvPicPr>
          <p:nvPr userDrawn="1"/>
        </p:nvPicPr>
        <p:blipFill>
          <a:blip r:embed="rId5" cstate="print">
            <a:alphaModFix amt="53000"/>
            <a:extLst>
              <a:ext uri="{28A0092B-C50C-407E-A947-70E740481C1C}">
                <a14:useLocalDpi xmlns:a14="http://schemas.microsoft.com/office/drawing/2010/main" val="0"/>
              </a:ext>
            </a:extLst>
          </a:blip>
          <a:stretch>
            <a:fillRect/>
          </a:stretch>
        </p:blipFill>
        <p:spPr>
          <a:xfrm rot="2470305">
            <a:off x="7955429" y="1069590"/>
            <a:ext cx="2847815" cy="3355975"/>
          </a:xfrm>
          <a:prstGeom prst="rect">
            <a:avLst/>
          </a:prstGeom>
        </p:spPr>
      </p:pic>
      <p:sp>
        <p:nvSpPr>
          <p:cNvPr id="34" name="TextBox 33">
            <a:extLst>
              <a:ext uri="{FF2B5EF4-FFF2-40B4-BE49-F238E27FC236}">
                <a16:creationId xmlns:a16="http://schemas.microsoft.com/office/drawing/2014/main" id="{1C54A84B-9467-4646-8205-74B7A2CA9138}"/>
              </a:ext>
            </a:extLst>
          </p:cNvPr>
          <p:cNvSpPr txBox="1"/>
          <p:nvPr userDrawn="1"/>
        </p:nvSpPr>
        <p:spPr>
          <a:xfrm>
            <a:off x="8401893" y="7326739"/>
            <a:ext cx="23622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35" name="Footer Placeholder 4">
            <a:extLst>
              <a:ext uri="{FF2B5EF4-FFF2-40B4-BE49-F238E27FC236}">
                <a16:creationId xmlns:a16="http://schemas.microsoft.com/office/drawing/2014/main" id="{6825C57C-B8E2-4C1A-9EA6-824E40D0734F}"/>
              </a:ext>
            </a:extLst>
          </p:cNvPr>
          <p:cNvSpPr txBox="1">
            <a:spLocks/>
          </p:cNvSpPr>
          <p:nvPr userDrawn="1"/>
        </p:nvSpPr>
        <p:spPr>
          <a:xfrm>
            <a:off x="129543"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6" name="Picture 35">
            <a:extLst>
              <a:ext uri="{FF2B5EF4-FFF2-40B4-BE49-F238E27FC236}">
                <a16:creationId xmlns:a16="http://schemas.microsoft.com/office/drawing/2014/main" id="{8404F53C-DBBB-43AB-8958-84638781DB8A}"/>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8198498" y="6026403"/>
            <a:ext cx="2565595" cy="907752"/>
          </a:xfrm>
          <a:prstGeom prst="rect">
            <a:avLst/>
          </a:prstGeom>
          <a:noFill/>
        </p:spPr>
      </p:pic>
      <p:pic>
        <p:nvPicPr>
          <p:cNvPr id="3" name="Picture 2" descr="A picture containing knife&#10;&#10;Description automatically generated">
            <a:extLst>
              <a:ext uri="{FF2B5EF4-FFF2-40B4-BE49-F238E27FC236}">
                <a16:creationId xmlns:a16="http://schemas.microsoft.com/office/drawing/2014/main" id="{AF87CD0D-ADB7-A807-36B3-EB37403356F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DD8F0172-34BA-8515-3B92-29CAAAD84B8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2674990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able/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20519"/>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3"/>
            <a:ext cx="6374844" cy="369332"/>
          </a:xfrm>
          <a:prstGeom prst="rect">
            <a:avLst/>
          </a:prstGeom>
          <a:noFill/>
        </p:spPr>
        <p:txBody>
          <a:bodyPr wrap="square" rtlCol="0">
            <a:spAutoFit/>
          </a:bodyPr>
          <a:lstStyle/>
          <a:p>
            <a:pPr algn="ctr"/>
            <a:r>
              <a:rPr lang="en-GB"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a:blip r:embed="rId2" cstate="print">
            <a:alphaModFix amt="48000"/>
            <a:extLst>
              <a:ext uri="{28A0092B-C50C-407E-A947-70E740481C1C}">
                <a14:useLocalDpi xmlns:a14="http://schemas.microsoft.com/office/drawing/2010/main" val="0"/>
              </a:ext>
            </a:extLst>
          </a:blip>
          <a:srcRect/>
          <a:stretch/>
        </p:blipFill>
        <p:spPr>
          <a:xfrm>
            <a:off x="368144" y="4845710"/>
            <a:ext cx="1196529" cy="959347"/>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9"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DD2BE4D-8A85-4412-87EB-3ED5BA1BA1A9}"/>
              </a:ext>
            </a:extLst>
          </p:cNvPr>
          <p:cNvSpPr>
            <a:spLocks noGrp="1"/>
          </p:cNvSpPr>
          <p:nvPr>
            <p:ph type="title"/>
          </p:nvPr>
        </p:nvSpPr>
        <p:spPr>
          <a:xfrm>
            <a:off x="436678" y="265656"/>
            <a:ext cx="9410700"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9" name="Picture Placeholder 8">
            <a:extLst>
              <a:ext uri="{FF2B5EF4-FFF2-40B4-BE49-F238E27FC236}">
                <a16:creationId xmlns:a16="http://schemas.microsoft.com/office/drawing/2014/main" id="{FC2CA94F-49A4-4ACB-8CDC-45FE93DDC7CF}"/>
              </a:ext>
            </a:extLst>
          </p:cNvPr>
          <p:cNvSpPr>
            <a:spLocks noGrp="1"/>
          </p:cNvSpPr>
          <p:nvPr>
            <p:ph type="pic" sz="quarter" idx="10"/>
          </p:nvPr>
        </p:nvSpPr>
        <p:spPr>
          <a:xfrm>
            <a:off x="7207250" y="1461657"/>
            <a:ext cx="3265487" cy="4343400"/>
          </a:xfrm>
          <a:prstGeom prst="rect">
            <a:avLst/>
          </a:prstGeom>
        </p:spPr>
        <p:txBody>
          <a:bodyPr/>
          <a:lstStyle/>
          <a:p>
            <a:endParaRPr lang="en-GB"/>
          </a:p>
        </p:txBody>
      </p:sp>
      <p:sp>
        <p:nvSpPr>
          <p:cNvPr id="18" name="Table Placeholder 17">
            <a:extLst>
              <a:ext uri="{FF2B5EF4-FFF2-40B4-BE49-F238E27FC236}">
                <a16:creationId xmlns:a16="http://schemas.microsoft.com/office/drawing/2014/main" id="{5AC79F7E-DC03-4E05-8630-6F8F15FB9972}"/>
              </a:ext>
            </a:extLst>
          </p:cNvPr>
          <p:cNvSpPr>
            <a:spLocks noGrp="1"/>
          </p:cNvSpPr>
          <p:nvPr>
            <p:ph type="tbl" sz="quarter" idx="11"/>
          </p:nvPr>
        </p:nvSpPr>
        <p:spPr>
          <a:xfrm>
            <a:off x="618437" y="1461657"/>
            <a:ext cx="6334125" cy="4408487"/>
          </a:xfrm>
          <a:prstGeom prst="rect">
            <a:avLst/>
          </a:prstGeom>
        </p:spPr>
        <p:txBody>
          <a:bodyPr/>
          <a:lstStyle/>
          <a:p>
            <a:endParaRPr lang="en-GB"/>
          </a:p>
        </p:txBody>
      </p:sp>
      <p:pic>
        <p:nvPicPr>
          <p:cNvPr id="27" name="Picture 26">
            <a:extLst>
              <a:ext uri="{FF2B5EF4-FFF2-40B4-BE49-F238E27FC236}">
                <a16:creationId xmlns:a16="http://schemas.microsoft.com/office/drawing/2014/main" id="{01C9629C-5D0D-4A19-9556-25CE6348E364}"/>
              </a:ext>
            </a:extLst>
          </p:cNvPr>
          <p:cNvPicPr>
            <a:picLocks noChangeAspect="1"/>
          </p:cNvPicPr>
          <p:nvPr userDrawn="1"/>
        </p:nvPicPr>
        <p:blipFill>
          <a:blip r:embed="rId3" cstate="print">
            <a:alphaModFix amt="44000"/>
            <a:extLst>
              <a:ext uri="{28A0092B-C50C-407E-A947-70E740481C1C}">
                <a14:useLocalDpi xmlns:a14="http://schemas.microsoft.com/office/drawing/2010/main" val="0"/>
              </a:ext>
            </a:extLst>
          </a:blip>
          <a:srcRect/>
          <a:stretch/>
        </p:blipFill>
        <p:spPr>
          <a:xfrm>
            <a:off x="145207" y="5634877"/>
            <a:ext cx="1642404" cy="1340900"/>
          </a:xfrm>
          <a:prstGeom prst="rect">
            <a:avLst/>
          </a:prstGeom>
        </p:spPr>
      </p:pic>
      <p:pic>
        <p:nvPicPr>
          <p:cNvPr id="28" name="Picture 27">
            <a:extLst>
              <a:ext uri="{FF2B5EF4-FFF2-40B4-BE49-F238E27FC236}">
                <a16:creationId xmlns:a16="http://schemas.microsoft.com/office/drawing/2014/main" id="{42E5B1B8-74CF-44CF-904A-91362E6CBE6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93512" y="3870991"/>
            <a:ext cx="868314" cy="959347"/>
          </a:xfrm>
          <a:prstGeom prst="rect">
            <a:avLst/>
          </a:prstGeom>
        </p:spPr>
      </p:pic>
      <p:pic>
        <p:nvPicPr>
          <p:cNvPr id="7" name="Picture 6">
            <a:extLst>
              <a:ext uri="{FF2B5EF4-FFF2-40B4-BE49-F238E27FC236}">
                <a16:creationId xmlns:a16="http://schemas.microsoft.com/office/drawing/2014/main" id="{2AAB53EF-87F0-4219-A2BE-0478DDDA0474}"/>
              </a:ext>
            </a:extLst>
          </p:cNvPr>
          <p:cNvPicPr>
            <a:picLocks noChangeAspect="1"/>
          </p:cNvPicPr>
          <p:nvPr userDrawn="1"/>
        </p:nvPicPr>
        <p:blipFill>
          <a:blip r:embed="rId5" cstate="print">
            <a:alphaModFix amt="53000"/>
            <a:extLst>
              <a:ext uri="{28A0092B-C50C-407E-A947-70E740481C1C}">
                <a14:useLocalDpi xmlns:a14="http://schemas.microsoft.com/office/drawing/2010/main" val="0"/>
              </a:ext>
            </a:extLst>
          </a:blip>
          <a:stretch>
            <a:fillRect/>
          </a:stretch>
        </p:blipFill>
        <p:spPr>
          <a:xfrm rot="2470305">
            <a:off x="7955429" y="1069590"/>
            <a:ext cx="2847815" cy="3355975"/>
          </a:xfrm>
          <a:prstGeom prst="rect">
            <a:avLst/>
          </a:prstGeom>
        </p:spPr>
      </p:pic>
      <p:sp>
        <p:nvSpPr>
          <p:cNvPr id="32" name="TextBox 31">
            <a:extLst>
              <a:ext uri="{FF2B5EF4-FFF2-40B4-BE49-F238E27FC236}">
                <a16:creationId xmlns:a16="http://schemas.microsoft.com/office/drawing/2014/main" id="{8209A25C-EA45-4A05-9C2C-0649B8080472}"/>
              </a:ext>
            </a:extLst>
          </p:cNvPr>
          <p:cNvSpPr txBox="1"/>
          <p:nvPr userDrawn="1"/>
        </p:nvSpPr>
        <p:spPr>
          <a:xfrm>
            <a:off x="8401893" y="7326739"/>
            <a:ext cx="23622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33" name="Footer Placeholder 4">
            <a:extLst>
              <a:ext uri="{FF2B5EF4-FFF2-40B4-BE49-F238E27FC236}">
                <a16:creationId xmlns:a16="http://schemas.microsoft.com/office/drawing/2014/main" id="{01227D89-A239-4FE2-83EE-F92170C7CB85}"/>
              </a:ext>
            </a:extLst>
          </p:cNvPr>
          <p:cNvSpPr txBox="1">
            <a:spLocks/>
          </p:cNvSpPr>
          <p:nvPr userDrawn="1"/>
        </p:nvSpPr>
        <p:spPr>
          <a:xfrm>
            <a:off x="129543"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 name="Picture 2" descr="A picture containing knife&#10;&#10;Description automatically generated">
            <a:extLst>
              <a:ext uri="{FF2B5EF4-FFF2-40B4-BE49-F238E27FC236}">
                <a16:creationId xmlns:a16="http://schemas.microsoft.com/office/drawing/2014/main" id="{A9A98C4A-0A32-E6A5-4D3B-2931A48D85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951AB0EF-3ACF-4B25-2304-32A0DD4DDE4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3219903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tandar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E2AEA-CE45-43A3-A6CC-32A9113F315A}"/>
              </a:ext>
            </a:extLst>
          </p:cNvPr>
          <p:cNvSpPr/>
          <p:nvPr userDrawn="1"/>
        </p:nvSpPr>
        <p:spPr>
          <a:xfrm>
            <a:off x="0" y="7120519"/>
            <a:ext cx="10909300" cy="65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7BBD812-D8D8-418F-9105-8C68F25E6C93}"/>
              </a:ext>
            </a:extLst>
          </p:cNvPr>
          <p:cNvCxnSpPr>
            <a:cxnSpLocks/>
          </p:cNvCxnSpPr>
          <p:nvPr userDrawn="1"/>
        </p:nvCxnSpPr>
        <p:spPr>
          <a:xfrm>
            <a:off x="0" y="7089775"/>
            <a:ext cx="10909300" cy="0"/>
          </a:xfrm>
          <a:prstGeom prst="line">
            <a:avLst/>
          </a:prstGeom>
          <a:ln w="73025" cmpd="thinThick">
            <a:solidFill>
              <a:srgbClr val="93278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26D49-DB04-45A2-9DE4-ABD46A901FFF}"/>
              </a:ext>
            </a:extLst>
          </p:cNvPr>
          <p:cNvSpPr txBox="1"/>
          <p:nvPr userDrawn="1"/>
        </p:nvSpPr>
        <p:spPr>
          <a:xfrm>
            <a:off x="120650" y="152523"/>
            <a:ext cx="6374844" cy="369332"/>
          </a:xfrm>
          <a:prstGeom prst="rect">
            <a:avLst/>
          </a:prstGeom>
          <a:noFill/>
        </p:spPr>
        <p:txBody>
          <a:bodyPr wrap="square" rtlCol="0">
            <a:spAutoFit/>
          </a:bodyPr>
          <a:lstStyle/>
          <a:p>
            <a:pPr algn="ctr"/>
            <a:r>
              <a:rPr lang="en-GB" dirty="0"/>
              <a:t>Neonatal Families Ambassador Training</a:t>
            </a:r>
          </a:p>
        </p:txBody>
      </p:sp>
      <p:pic>
        <p:nvPicPr>
          <p:cNvPr id="17" name="Picture 16">
            <a:extLst>
              <a:ext uri="{FF2B5EF4-FFF2-40B4-BE49-F238E27FC236}">
                <a16:creationId xmlns:a16="http://schemas.microsoft.com/office/drawing/2014/main" id="{74BD354C-D270-46A9-9CD5-8FF73061D9E7}"/>
              </a:ext>
            </a:extLst>
          </p:cNvPr>
          <p:cNvPicPr>
            <a:picLocks noChangeAspect="1"/>
          </p:cNvPicPr>
          <p:nvPr userDrawn="1"/>
        </p:nvPicPr>
        <p:blipFill>
          <a:blip r:embed="rId2" cstate="print">
            <a:alphaModFix amt="49000"/>
            <a:extLst>
              <a:ext uri="{28A0092B-C50C-407E-A947-70E740481C1C}">
                <a14:useLocalDpi xmlns:a14="http://schemas.microsoft.com/office/drawing/2010/main" val="0"/>
              </a:ext>
            </a:extLst>
          </a:blip>
          <a:srcRect/>
          <a:stretch/>
        </p:blipFill>
        <p:spPr>
          <a:xfrm rot="2461565">
            <a:off x="59758" y="1190497"/>
            <a:ext cx="1798186" cy="2044953"/>
          </a:xfrm>
          <a:prstGeom prst="rect">
            <a:avLst/>
          </a:prstGeom>
        </p:spPr>
      </p:pic>
      <p:sp>
        <p:nvSpPr>
          <p:cNvPr id="15" name="Rectangle 14">
            <a:extLst>
              <a:ext uri="{FF2B5EF4-FFF2-40B4-BE49-F238E27FC236}">
                <a16:creationId xmlns:a16="http://schemas.microsoft.com/office/drawing/2014/main" id="{D00971FA-7CED-49B4-BF06-7DC7F766B374}"/>
              </a:ext>
            </a:extLst>
          </p:cNvPr>
          <p:cNvSpPr/>
          <p:nvPr userDrawn="1"/>
        </p:nvSpPr>
        <p:spPr>
          <a:xfrm>
            <a:off x="-10969" y="-1"/>
            <a:ext cx="10920269" cy="1146176"/>
          </a:xfrm>
          <a:prstGeom prst="rec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DD2BE4D-8A85-4412-87EB-3ED5BA1BA1A9}"/>
              </a:ext>
            </a:extLst>
          </p:cNvPr>
          <p:cNvSpPr>
            <a:spLocks noGrp="1"/>
          </p:cNvSpPr>
          <p:nvPr>
            <p:ph type="title"/>
          </p:nvPr>
        </p:nvSpPr>
        <p:spPr>
          <a:xfrm>
            <a:off x="436678" y="265656"/>
            <a:ext cx="10047172" cy="728119"/>
          </a:xfrm>
          <a:prstGeom prst="rect">
            <a:avLst/>
          </a:prstGeom>
        </p:spPr>
        <p:txBody>
          <a:bodyPr/>
          <a:lstStyle>
            <a:lvl1pPr>
              <a:defRPr b="1">
                <a:solidFill>
                  <a:schemeClr val="bg1"/>
                </a:solidFill>
              </a:defRPr>
            </a:lvl1pPr>
          </a:lstStyle>
          <a:p>
            <a:r>
              <a:rPr lang="en-US" dirty="0"/>
              <a:t>Click to edit Master title style</a:t>
            </a:r>
            <a:endParaRPr lang="en-GB" dirty="0"/>
          </a:p>
        </p:txBody>
      </p:sp>
      <p:sp>
        <p:nvSpPr>
          <p:cNvPr id="9" name="Chart Placeholder 8">
            <a:extLst>
              <a:ext uri="{FF2B5EF4-FFF2-40B4-BE49-F238E27FC236}">
                <a16:creationId xmlns:a16="http://schemas.microsoft.com/office/drawing/2014/main" id="{B0CB4A18-EB57-473F-8A35-8BFCF11D8784}"/>
              </a:ext>
            </a:extLst>
          </p:cNvPr>
          <p:cNvSpPr>
            <a:spLocks noGrp="1"/>
          </p:cNvSpPr>
          <p:nvPr>
            <p:ph type="chart" sz="quarter" idx="10"/>
          </p:nvPr>
        </p:nvSpPr>
        <p:spPr>
          <a:xfrm>
            <a:off x="958850" y="1679575"/>
            <a:ext cx="9525000" cy="4191000"/>
          </a:xfrm>
          <a:prstGeom prst="rect">
            <a:avLst/>
          </a:prstGeom>
        </p:spPr>
        <p:txBody>
          <a:bodyPr/>
          <a:lstStyle/>
          <a:p>
            <a:endParaRPr lang="en-GB"/>
          </a:p>
        </p:txBody>
      </p:sp>
      <p:pic>
        <p:nvPicPr>
          <p:cNvPr id="25" name="Picture 24">
            <a:extLst>
              <a:ext uri="{FF2B5EF4-FFF2-40B4-BE49-F238E27FC236}">
                <a16:creationId xmlns:a16="http://schemas.microsoft.com/office/drawing/2014/main" id="{AA620D59-649A-4ADB-8E75-FC946B6DAB45}"/>
              </a:ext>
            </a:extLst>
          </p:cNvPr>
          <p:cNvPicPr>
            <a:picLocks noChangeAspect="1"/>
          </p:cNvPicPr>
          <p:nvPr userDrawn="1"/>
        </p:nvPicPr>
        <p:blipFill>
          <a:blip r:embed="rId3" cstate="print">
            <a:alphaModFix amt="44000"/>
            <a:extLst>
              <a:ext uri="{28A0092B-C50C-407E-A947-70E740481C1C}">
                <a14:useLocalDpi xmlns:a14="http://schemas.microsoft.com/office/drawing/2010/main" val="0"/>
              </a:ext>
            </a:extLst>
          </a:blip>
          <a:srcRect/>
          <a:stretch/>
        </p:blipFill>
        <p:spPr>
          <a:xfrm rot="2461565">
            <a:off x="412488" y="2734122"/>
            <a:ext cx="1109594" cy="1219667"/>
          </a:xfrm>
          <a:prstGeom prst="rect">
            <a:avLst/>
          </a:prstGeom>
        </p:spPr>
      </p:pic>
      <p:pic>
        <p:nvPicPr>
          <p:cNvPr id="7" name="Picture 6">
            <a:extLst>
              <a:ext uri="{FF2B5EF4-FFF2-40B4-BE49-F238E27FC236}">
                <a16:creationId xmlns:a16="http://schemas.microsoft.com/office/drawing/2014/main" id="{EE78AAF0-B3A5-4580-AC5C-AB6A0C931155}"/>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9407109" y="1298574"/>
            <a:ext cx="1356984" cy="1039649"/>
          </a:xfrm>
          <a:prstGeom prst="rect">
            <a:avLst/>
          </a:prstGeom>
        </p:spPr>
      </p:pic>
      <p:sp>
        <p:nvSpPr>
          <p:cNvPr id="31" name="TextBox 30">
            <a:extLst>
              <a:ext uri="{FF2B5EF4-FFF2-40B4-BE49-F238E27FC236}">
                <a16:creationId xmlns:a16="http://schemas.microsoft.com/office/drawing/2014/main" id="{17257476-B7CD-48B3-9716-8DCBE88B3301}"/>
              </a:ext>
            </a:extLst>
          </p:cNvPr>
          <p:cNvSpPr txBox="1"/>
          <p:nvPr userDrawn="1"/>
        </p:nvSpPr>
        <p:spPr>
          <a:xfrm>
            <a:off x="8401893" y="7326739"/>
            <a:ext cx="23622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tint val="75000"/>
                  </a:schemeClr>
                </a:solidFill>
                <a:latin typeface="+mn-lt"/>
                <a:ea typeface="+mn-ea"/>
                <a:cs typeface="+mn-cs"/>
              </a:rPr>
              <a:t>© Institute of Health Visiting 2022</a:t>
            </a:r>
          </a:p>
        </p:txBody>
      </p:sp>
      <p:sp>
        <p:nvSpPr>
          <p:cNvPr id="32" name="Footer Placeholder 4">
            <a:extLst>
              <a:ext uri="{FF2B5EF4-FFF2-40B4-BE49-F238E27FC236}">
                <a16:creationId xmlns:a16="http://schemas.microsoft.com/office/drawing/2014/main" id="{32554005-91CE-48D9-B173-70403482372D}"/>
              </a:ext>
            </a:extLst>
          </p:cNvPr>
          <p:cNvSpPr txBox="1">
            <a:spLocks/>
          </p:cNvSpPr>
          <p:nvPr userDrawn="1"/>
        </p:nvSpPr>
        <p:spPr>
          <a:xfrm>
            <a:off x="129543" y="7250471"/>
            <a:ext cx="3681889" cy="414146"/>
          </a:xfrm>
          <a:prstGeom prst="rect">
            <a:avLst/>
          </a:prstGeom>
        </p:spPr>
        <p:txBody>
          <a:bodyPr vert="horz" lIns="91440" tIns="45720" rIns="91440" bIns="45720" rtlCol="0" anchor="ctr"/>
          <a:lstStyle>
            <a:defPPr>
              <a:defRPr lang="en-US"/>
            </a:defPPr>
            <a:lvl1pPr marL="0" algn="ctr" defTabSz="914400" rtl="0" eaLnBrk="1" latinLnBrk="0" hangingPunct="1">
              <a:defRPr sz="1074"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Postnatal Contraception</a:t>
            </a:r>
          </a:p>
        </p:txBody>
      </p:sp>
      <p:pic>
        <p:nvPicPr>
          <p:cNvPr id="33" name="Picture 32">
            <a:extLst>
              <a:ext uri="{FF2B5EF4-FFF2-40B4-BE49-F238E27FC236}">
                <a16:creationId xmlns:a16="http://schemas.microsoft.com/office/drawing/2014/main" id="{482111F0-BCFD-4BA4-A304-5818A77484E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198498" y="6026403"/>
            <a:ext cx="2565595" cy="907752"/>
          </a:xfrm>
          <a:prstGeom prst="rect">
            <a:avLst/>
          </a:prstGeom>
          <a:noFill/>
        </p:spPr>
      </p:pic>
      <p:pic>
        <p:nvPicPr>
          <p:cNvPr id="3" name="Picture 2" descr="A picture containing knife&#10;&#10;Description automatically generated">
            <a:extLst>
              <a:ext uri="{FF2B5EF4-FFF2-40B4-BE49-F238E27FC236}">
                <a16:creationId xmlns:a16="http://schemas.microsoft.com/office/drawing/2014/main" id="{B6C1BDBD-C771-B578-CA54-3F8B004B50D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36256" y="7206506"/>
            <a:ext cx="1472404" cy="502076"/>
          </a:xfrm>
          <a:prstGeom prst="rect">
            <a:avLst/>
          </a:prstGeom>
        </p:spPr>
      </p:pic>
      <p:pic>
        <p:nvPicPr>
          <p:cNvPr id="6" name="Picture 5" descr="A picture containing text, clipart, vector graphics&#10;&#10;Description automatically generated">
            <a:extLst>
              <a:ext uri="{FF2B5EF4-FFF2-40B4-BE49-F238E27FC236}">
                <a16:creationId xmlns:a16="http://schemas.microsoft.com/office/drawing/2014/main" id="{0E6F4EAC-AB16-1398-DC39-F65CE1A9BDB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53376" y="7245396"/>
            <a:ext cx="770467" cy="419100"/>
          </a:xfrm>
          <a:prstGeom prst="rect">
            <a:avLst/>
          </a:prstGeom>
        </p:spPr>
      </p:pic>
    </p:spTree>
    <p:extLst>
      <p:ext uri="{BB962C8B-B14F-4D97-AF65-F5344CB8AC3E}">
        <p14:creationId xmlns:p14="http://schemas.microsoft.com/office/powerpoint/2010/main" val="1376219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737784"/>
      </p:ext>
    </p:extLst>
  </p:cSld>
  <p:clrMap bg1="lt1" tx1="dk1" bg2="lt2" tx2="dk2" accent1="accent1" accent2="accent2" accent3="accent3" accent4="accent4" accent5="accent5" accent6="accent6" hlink="hlink" folHlink="folHlink"/>
  <p:sldLayoutIdLst>
    <p:sldLayoutId id="2147483703" r:id="rId1"/>
    <p:sldLayoutId id="2147483705" r:id="rId2"/>
    <p:sldLayoutId id="2147483709" r:id="rId3"/>
    <p:sldLayoutId id="2147483706" r:id="rId4"/>
    <p:sldLayoutId id="2147483723" r:id="rId5"/>
    <p:sldLayoutId id="2147483710" r:id="rId6"/>
    <p:sldLayoutId id="2147483708" r:id="rId7"/>
    <p:sldLayoutId id="2147483712" r:id="rId8"/>
    <p:sldLayoutId id="2147483707" r:id="rId9"/>
    <p:sldLayoutId id="2147483711" r:id="rId10"/>
  </p:sldLayoutIdLst>
  <p:txStyles>
    <p:titleStyle>
      <a:lvl1pPr algn="l" defTabSz="818205" rtl="0" eaLnBrk="1" latinLnBrk="0" hangingPunct="1">
        <a:lnSpc>
          <a:spcPct val="90000"/>
        </a:lnSpc>
        <a:spcBef>
          <a:spcPct val="0"/>
        </a:spcBef>
        <a:buNone/>
        <a:defRPr sz="3937" kern="1200">
          <a:solidFill>
            <a:schemeClr val="tx1"/>
          </a:solidFill>
          <a:latin typeface="+mj-lt"/>
          <a:ea typeface="+mj-ea"/>
          <a:cs typeface="+mj-cs"/>
        </a:defRPr>
      </a:lvl1pPr>
    </p:titleStyle>
    <p:bodyStyle>
      <a:lvl1pPr marL="204551" indent="-204551" algn="l" defTabSz="818205" rtl="0" eaLnBrk="1" latinLnBrk="0" hangingPunct="1">
        <a:lnSpc>
          <a:spcPct val="90000"/>
        </a:lnSpc>
        <a:spcBef>
          <a:spcPts val="895"/>
        </a:spcBef>
        <a:buFont typeface="Arial" panose="020B0604020202020204" pitchFamily="34" charset="0"/>
        <a:buChar char="•"/>
        <a:defRPr sz="2505" kern="1200">
          <a:solidFill>
            <a:schemeClr val="tx1"/>
          </a:solidFill>
          <a:latin typeface="+mn-lt"/>
          <a:ea typeface="+mn-ea"/>
          <a:cs typeface="+mn-cs"/>
        </a:defRPr>
      </a:lvl1pPr>
      <a:lvl2pPr marL="613654" indent="-204551" algn="l" defTabSz="818205" rtl="0" eaLnBrk="1" latinLnBrk="0" hangingPunct="1">
        <a:lnSpc>
          <a:spcPct val="90000"/>
        </a:lnSpc>
        <a:spcBef>
          <a:spcPts val="447"/>
        </a:spcBef>
        <a:buFont typeface="Arial" panose="020B0604020202020204" pitchFamily="34" charset="0"/>
        <a:buChar char="•"/>
        <a:defRPr sz="2148" kern="1200">
          <a:solidFill>
            <a:schemeClr val="tx1"/>
          </a:solidFill>
          <a:latin typeface="+mn-lt"/>
          <a:ea typeface="+mn-ea"/>
          <a:cs typeface="+mn-cs"/>
        </a:defRPr>
      </a:lvl2pPr>
      <a:lvl3pPr marL="1022756" indent="-204551" algn="l" defTabSz="818205" rtl="0" eaLnBrk="1" latinLnBrk="0" hangingPunct="1">
        <a:lnSpc>
          <a:spcPct val="90000"/>
        </a:lnSpc>
        <a:spcBef>
          <a:spcPts val="447"/>
        </a:spcBef>
        <a:buFont typeface="Arial" panose="020B0604020202020204" pitchFamily="34" charset="0"/>
        <a:buChar char="•"/>
        <a:defRPr sz="1790" kern="1200">
          <a:solidFill>
            <a:schemeClr val="tx1"/>
          </a:solidFill>
          <a:latin typeface="+mn-lt"/>
          <a:ea typeface="+mn-ea"/>
          <a:cs typeface="+mn-cs"/>
        </a:defRPr>
      </a:lvl3pPr>
      <a:lvl4pPr marL="1431859" indent="-204551" algn="l" defTabSz="818205"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4pPr>
      <a:lvl5pPr marL="1840962" indent="-204551" algn="l" defTabSz="818205"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5pPr>
      <a:lvl6pPr marL="2250064" indent="-204551" algn="l" defTabSz="818205"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6pPr>
      <a:lvl7pPr marL="2659167" indent="-204551" algn="l" defTabSz="818205"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7pPr>
      <a:lvl8pPr marL="3068269" indent="-204551" algn="l" defTabSz="818205"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8pPr>
      <a:lvl9pPr marL="3477372" indent="-204551" algn="l" defTabSz="818205"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9pPr>
    </p:bodyStyle>
    <p:otherStyle>
      <a:defPPr>
        <a:defRPr lang="en-US"/>
      </a:defPPr>
      <a:lvl1pPr marL="0" algn="l" defTabSz="818205" rtl="0" eaLnBrk="1" latinLnBrk="0" hangingPunct="1">
        <a:defRPr sz="1611" kern="1200">
          <a:solidFill>
            <a:schemeClr val="tx1"/>
          </a:solidFill>
          <a:latin typeface="+mn-lt"/>
          <a:ea typeface="+mn-ea"/>
          <a:cs typeface="+mn-cs"/>
        </a:defRPr>
      </a:lvl1pPr>
      <a:lvl2pPr marL="409103" algn="l" defTabSz="818205" rtl="0" eaLnBrk="1" latinLnBrk="0" hangingPunct="1">
        <a:defRPr sz="1611" kern="1200">
          <a:solidFill>
            <a:schemeClr val="tx1"/>
          </a:solidFill>
          <a:latin typeface="+mn-lt"/>
          <a:ea typeface="+mn-ea"/>
          <a:cs typeface="+mn-cs"/>
        </a:defRPr>
      </a:lvl2pPr>
      <a:lvl3pPr marL="818205" algn="l" defTabSz="818205" rtl="0" eaLnBrk="1" latinLnBrk="0" hangingPunct="1">
        <a:defRPr sz="1611" kern="1200">
          <a:solidFill>
            <a:schemeClr val="tx1"/>
          </a:solidFill>
          <a:latin typeface="+mn-lt"/>
          <a:ea typeface="+mn-ea"/>
          <a:cs typeface="+mn-cs"/>
        </a:defRPr>
      </a:lvl3pPr>
      <a:lvl4pPr marL="1227308" algn="l" defTabSz="818205" rtl="0" eaLnBrk="1" latinLnBrk="0" hangingPunct="1">
        <a:defRPr sz="1611" kern="1200">
          <a:solidFill>
            <a:schemeClr val="tx1"/>
          </a:solidFill>
          <a:latin typeface="+mn-lt"/>
          <a:ea typeface="+mn-ea"/>
          <a:cs typeface="+mn-cs"/>
        </a:defRPr>
      </a:lvl4pPr>
      <a:lvl5pPr marL="1636410" algn="l" defTabSz="818205" rtl="0" eaLnBrk="1" latinLnBrk="0" hangingPunct="1">
        <a:defRPr sz="1611" kern="1200">
          <a:solidFill>
            <a:schemeClr val="tx1"/>
          </a:solidFill>
          <a:latin typeface="+mn-lt"/>
          <a:ea typeface="+mn-ea"/>
          <a:cs typeface="+mn-cs"/>
        </a:defRPr>
      </a:lvl5pPr>
      <a:lvl6pPr marL="2045513" algn="l" defTabSz="818205" rtl="0" eaLnBrk="1" latinLnBrk="0" hangingPunct="1">
        <a:defRPr sz="1611" kern="1200">
          <a:solidFill>
            <a:schemeClr val="tx1"/>
          </a:solidFill>
          <a:latin typeface="+mn-lt"/>
          <a:ea typeface="+mn-ea"/>
          <a:cs typeface="+mn-cs"/>
        </a:defRPr>
      </a:lvl6pPr>
      <a:lvl7pPr marL="2454615" algn="l" defTabSz="818205" rtl="0" eaLnBrk="1" latinLnBrk="0" hangingPunct="1">
        <a:defRPr sz="1611" kern="1200">
          <a:solidFill>
            <a:schemeClr val="tx1"/>
          </a:solidFill>
          <a:latin typeface="+mn-lt"/>
          <a:ea typeface="+mn-ea"/>
          <a:cs typeface="+mn-cs"/>
        </a:defRPr>
      </a:lvl7pPr>
      <a:lvl8pPr marL="2863718" algn="l" defTabSz="818205" rtl="0" eaLnBrk="1" latinLnBrk="0" hangingPunct="1">
        <a:defRPr sz="1611" kern="1200">
          <a:solidFill>
            <a:schemeClr val="tx1"/>
          </a:solidFill>
          <a:latin typeface="+mn-lt"/>
          <a:ea typeface="+mn-ea"/>
          <a:cs typeface="+mn-cs"/>
        </a:defRPr>
      </a:lvl8pPr>
      <a:lvl9pPr marL="3272820" algn="l" defTabSz="818205" rtl="0" eaLnBrk="1" latinLnBrk="0" hangingPunct="1">
        <a:defRPr sz="161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19201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xStyles>
    <p:titleStyle>
      <a:lvl1pPr algn="l" defTabSz="818213" rtl="0" eaLnBrk="1" latinLnBrk="0" hangingPunct="1">
        <a:lnSpc>
          <a:spcPct val="90000"/>
        </a:lnSpc>
        <a:spcBef>
          <a:spcPct val="0"/>
        </a:spcBef>
        <a:buNone/>
        <a:defRPr sz="3937" kern="1200">
          <a:solidFill>
            <a:schemeClr val="tx1"/>
          </a:solidFill>
          <a:latin typeface="+mj-lt"/>
          <a:ea typeface="+mj-ea"/>
          <a:cs typeface="+mj-cs"/>
        </a:defRPr>
      </a:lvl1pPr>
    </p:titleStyle>
    <p:bodyStyle>
      <a:lvl1pPr marL="204553" indent="-204553" algn="l" defTabSz="818213" rtl="0" eaLnBrk="1" latinLnBrk="0" hangingPunct="1">
        <a:lnSpc>
          <a:spcPct val="90000"/>
        </a:lnSpc>
        <a:spcBef>
          <a:spcPts val="895"/>
        </a:spcBef>
        <a:buFont typeface="Arial" panose="020B0604020202020204" pitchFamily="34" charset="0"/>
        <a:buChar char="•"/>
        <a:defRPr sz="2505" kern="1200">
          <a:solidFill>
            <a:schemeClr val="tx1"/>
          </a:solidFill>
          <a:latin typeface="+mn-lt"/>
          <a:ea typeface="+mn-ea"/>
          <a:cs typeface="+mn-cs"/>
        </a:defRPr>
      </a:lvl1pPr>
      <a:lvl2pPr marL="613660" indent="-204553" algn="l" defTabSz="818213" rtl="0" eaLnBrk="1" latinLnBrk="0" hangingPunct="1">
        <a:lnSpc>
          <a:spcPct val="90000"/>
        </a:lnSpc>
        <a:spcBef>
          <a:spcPts val="447"/>
        </a:spcBef>
        <a:buFont typeface="Arial" panose="020B0604020202020204" pitchFamily="34" charset="0"/>
        <a:buChar char="•"/>
        <a:defRPr sz="2148" kern="1200">
          <a:solidFill>
            <a:schemeClr val="tx1"/>
          </a:solidFill>
          <a:latin typeface="+mn-lt"/>
          <a:ea typeface="+mn-ea"/>
          <a:cs typeface="+mn-cs"/>
        </a:defRPr>
      </a:lvl2pPr>
      <a:lvl3pPr marL="1022766" indent="-204553" algn="l" defTabSz="818213" rtl="0" eaLnBrk="1" latinLnBrk="0" hangingPunct="1">
        <a:lnSpc>
          <a:spcPct val="90000"/>
        </a:lnSpc>
        <a:spcBef>
          <a:spcPts val="447"/>
        </a:spcBef>
        <a:buFont typeface="Arial" panose="020B0604020202020204" pitchFamily="34" charset="0"/>
        <a:buChar char="•"/>
        <a:defRPr sz="1790" kern="1200">
          <a:solidFill>
            <a:schemeClr val="tx1"/>
          </a:solidFill>
          <a:latin typeface="+mn-lt"/>
          <a:ea typeface="+mn-ea"/>
          <a:cs typeface="+mn-cs"/>
        </a:defRPr>
      </a:lvl3pPr>
      <a:lvl4pPr marL="1431872" indent="-204553" algn="l" defTabSz="818213"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4pPr>
      <a:lvl5pPr marL="1840979" indent="-204553" algn="l" defTabSz="818213"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5pPr>
      <a:lvl6pPr marL="2250086" indent="-204553" algn="l" defTabSz="818213"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6pPr>
      <a:lvl7pPr marL="2659193" indent="-204553" algn="l" defTabSz="818213"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7pPr>
      <a:lvl8pPr marL="3068299" indent="-204553" algn="l" defTabSz="818213"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8pPr>
      <a:lvl9pPr marL="3477406" indent="-204553" algn="l" defTabSz="818213"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9pPr>
    </p:bodyStyle>
    <p:otherStyle>
      <a:defPPr>
        <a:defRPr lang="en-US"/>
      </a:defPPr>
      <a:lvl1pPr marL="0" algn="l" defTabSz="818213" rtl="0" eaLnBrk="1" latinLnBrk="0" hangingPunct="1">
        <a:defRPr sz="1611" kern="1200">
          <a:solidFill>
            <a:schemeClr val="tx1"/>
          </a:solidFill>
          <a:latin typeface="+mn-lt"/>
          <a:ea typeface="+mn-ea"/>
          <a:cs typeface="+mn-cs"/>
        </a:defRPr>
      </a:lvl1pPr>
      <a:lvl2pPr marL="409107" algn="l" defTabSz="818213" rtl="0" eaLnBrk="1" latinLnBrk="0" hangingPunct="1">
        <a:defRPr sz="1611" kern="1200">
          <a:solidFill>
            <a:schemeClr val="tx1"/>
          </a:solidFill>
          <a:latin typeface="+mn-lt"/>
          <a:ea typeface="+mn-ea"/>
          <a:cs typeface="+mn-cs"/>
        </a:defRPr>
      </a:lvl2pPr>
      <a:lvl3pPr marL="818213" algn="l" defTabSz="818213" rtl="0" eaLnBrk="1" latinLnBrk="0" hangingPunct="1">
        <a:defRPr sz="1611" kern="1200">
          <a:solidFill>
            <a:schemeClr val="tx1"/>
          </a:solidFill>
          <a:latin typeface="+mn-lt"/>
          <a:ea typeface="+mn-ea"/>
          <a:cs typeface="+mn-cs"/>
        </a:defRPr>
      </a:lvl3pPr>
      <a:lvl4pPr marL="1227320" algn="l" defTabSz="818213" rtl="0" eaLnBrk="1" latinLnBrk="0" hangingPunct="1">
        <a:defRPr sz="1611" kern="1200">
          <a:solidFill>
            <a:schemeClr val="tx1"/>
          </a:solidFill>
          <a:latin typeface="+mn-lt"/>
          <a:ea typeface="+mn-ea"/>
          <a:cs typeface="+mn-cs"/>
        </a:defRPr>
      </a:lvl4pPr>
      <a:lvl5pPr marL="1636426" algn="l" defTabSz="818213" rtl="0" eaLnBrk="1" latinLnBrk="0" hangingPunct="1">
        <a:defRPr sz="1611" kern="1200">
          <a:solidFill>
            <a:schemeClr val="tx1"/>
          </a:solidFill>
          <a:latin typeface="+mn-lt"/>
          <a:ea typeface="+mn-ea"/>
          <a:cs typeface="+mn-cs"/>
        </a:defRPr>
      </a:lvl5pPr>
      <a:lvl6pPr marL="2045532" algn="l" defTabSz="818213" rtl="0" eaLnBrk="1" latinLnBrk="0" hangingPunct="1">
        <a:defRPr sz="1611" kern="1200">
          <a:solidFill>
            <a:schemeClr val="tx1"/>
          </a:solidFill>
          <a:latin typeface="+mn-lt"/>
          <a:ea typeface="+mn-ea"/>
          <a:cs typeface="+mn-cs"/>
        </a:defRPr>
      </a:lvl6pPr>
      <a:lvl7pPr marL="2454639" algn="l" defTabSz="818213" rtl="0" eaLnBrk="1" latinLnBrk="0" hangingPunct="1">
        <a:defRPr sz="1611" kern="1200">
          <a:solidFill>
            <a:schemeClr val="tx1"/>
          </a:solidFill>
          <a:latin typeface="+mn-lt"/>
          <a:ea typeface="+mn-ea"/>
          <a:cs typeface="+mn-cs"/>
        </a:defRPr>
      </a:lvl7pPr>
      <a:lvl8pPr marL="2863746" algn="l" defTabSz="818213" rtl="0" eaLnBrk="1" latinLnBrk="0" hangingPunct="1">
        <a:defRPr sz="1611" kern="1200">
          <a:solidFill>
            <a:schemeClr val="tx1"/>
          </a:solidFill>
          <a:latin typeface="+mn-lt"/>
          <a:ea typeface="+mn-ea"/>
          <a:cs typeface="+mn-cs"/>
        </a:defRPr>
      </a:lvl8pPr>
      <a:lvl9pPr marL="3272852" algn="l" defTabSz="818213" rtl="0" eaLnBrk="1" latinLnBrk="0" hangingPunct="1">
        <a:defRPr sz="161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43.svg"/><Relationship Id="rId5" Type="http://schemas.openxmlformats.org/officeDocument/2006/relationships/diagramQuickStyle" Target="../diagrams/quickStyle1.xml"/><Relationship Id="rId10" Type="http://schemas.openxmlformats.org/officeDocument/2006/relationships/image" Target="../media/image42.png"/><Relationship Id="rId4" Type="http://schemas.openxmlformats.org/officeDocument/2006/relationships/diagramLayout" Target="../diagrams/layout1.xml"/><Relationship Id="rId9"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7.sv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video" Target="https://player.vimeo.com/video/735709741?h=b3f7c4bc8b&amp;app_id=122963" TargetMode="External"/><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3.sv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64.sv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95.sv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11.png"/><Relationship Id="rId4" Type="http://schemas.openxmlformats.org/officeDocument/2006/relationships/image" Target="../media/image64.sv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8.svg"/><Relationship Id="rId10" Type="http://schemas.openxmlformats.org/officeDocument/2006/relationships/image" Target="../media/image33.sv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23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EAA533-78A8-40A9-BB80-209A438F2111}"/>
              </a:ext>
            </a:extLst>
          </p:cNvPr>
          <p:cNvSpPr>
            <a:spLocks noGrp="1"/>
          </p:cNvSpPr>
          <p:nvPr>
            <p:ph type="title"/>
          </p:nvPr>
        </p:nvSpPr>
        <p:spPr>
          <a:xfrm>
            <a:off x="120650" y="79375"/>
            <a:ext cx="10439400" cy="728119"/>
          </a:xfrm>
        </p:spPr>
        <p:txBody>
          <a:bodyPr/>
          <a:lstStyle/>
          <a:p>
            <a:r>
              <a:rPr lang="en-GB" sz="2400" dirty="0">
                <a:highlight>
                  <a:srgbClr val="FF0000"/>
                </a:highlight>
              </a:rPr>
              <a:t>ADD GRAPH OR FURTHER STATS OF WHAT TO FOCUS ON IN YOUR AREA</a:t>
            </a:r>
            <a:br>
              <a:rPr lang="en-GB" dirty="0"/>
            </a:br>
            <a:endParaRPr lang="en-GB" dirty="0"/>
          </a:p>
        </p:txBody>
      </p:sp>
    </p:spTree>
    <p:extLst>
      <p:ext uri="{BB962C8B-B14F-4D97-AF65-F5344CB8AC3E}">
        <p14:creationId xmlns:p14="http://schemas.microsoft.com/office/powerpoint/2010/main" val="529773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563E-A9E9-4ED0-95EC-1470E77B2C50}"/>
              </a:ext>
            </a:extLst>
          </p:cNvPr>
          <p:cNvSpPr>
            <a:spLocks noGrp="1"/>
          </p:cNvSpPr>
          <p:nvPr>
            <p:ph type="title"/>
          </p:nvPr>
        </p:nvSpPr>
        <p:spPr/>
        <p:txBody>
          <a:bodyPr/>
          <a:lstStyle/>
          <a:p>
            <a:r>
              <a:rPr lang="en-GB"/>
              <a:t>The Need</a:t>
            </a:r>
            <a:endParaRPr lang="en-GB" dirty="0"/>
          </a:p>
        </p:txBody>
      </p:sp>
      <p:graphicFrame>
        <p:nvGraphicFramePr>
          <p:cNvPr id="3" name="Diagram 2">
            <a:extLst>
              <a:ext uri="{FF2B5EF4-FFF2-40B4-BE49-F238E27FC236}">
                <a16:creationId xmlns:a16="http://schemas.microsoft.com/office/drawing/2014/main" id="{47B390E4-F716-C7F8-5677-3B645A07557D}"/>
              </a:ext>
            </a:extLst>
          </p:cNvPr>
          <p:cNvGraphicFramePr/>
          <p:nvPr/>
        </p:nvGraphicFramePr>
        <p:xfrm>
          <a:off x="654050" y="1374775"/>
          <a:ext cx="97536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Dumbbell with solid fill">
            <a:extLst>
              <a:ext uri="{FF2B5EF4-FFF2-40B4-BE49-F238E27FC236}">
                <a16:creationId xmlns:a16="http://schemas.microsoft.com/office/drawing/2014/main" id="{8C138B10-D4E0-F6C9-1238-E06258E6DAC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8850" y="2060575"/>
            <a:ext cx="914400" cy="914400"/>
          </a:xfrm>
          <a:prstGeom prst="rect">
            <a:avLst/>
          </a:prstGeom>
        </p:spPr>
      </p:pic>
      <p:pic>
        <p:nvPicPr>
          <p:cNvPr id="17" name="Graphic 16" descr="Heart with solid fill">
            <a:extLst>
              <a:ext uri="{FF2B5EF4-FFF2-40B4-BE49-F238E27FC236}">
                <a16:creationId xmlns:a16="http://schemas.microsoft.com/office/drawing/2014/main" id="{F239FC2C-B1A2-5FFA-426B-57B2490F0D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70348" y="3713339"/>
            <a:ext cx="914400" cy="914400"/>
          </a:xfrm>
          <a:prstGeom prst="rect">
            <a:avLst/>
          </a:prstGeom>
        </p:spPr>
      </p:pic>
      <p:pic>
        <p:nvPicPr>
          <p:cNvPr id="19" name="Graphic 18" descr="Open book with solid fill">
            <a:extLst>
              <a:ext uri="{FF2B5EF4-FFF2-40B4-BE49-F238E27FC236}">
                <a16:creationId xmlns:a16="http://schemas.microsoft.com/office/drawing/2014/main" id="{0B23052E-C666-87B7-A609-B66C511CFEB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8850" y="5366103"/>
            <a:ext cx="914400" cy="914400"/>
          </a:xfrm>
          <a:prstGeom prst="rect">
            <a:avLst/>
          </a:prstGeom>
        </p:spPr>
      </p:pic>
    </p:spTree>
    <p:extLst>
      <p:ext uri="{BB962C8B-B14F-4D97-AF65-F5344CB8AC3E}">
        <p14:creationId xmlns:p14="http://schemas.microsoft.com/office/powerpoint/2010/main" val="37123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E021-8593-4C64-9804-FF8491314176}"/>
              </a:ext>
            </a:extLst>
          </p:cNvPr>
          <p:cNvSpPr>
            <a:spLocks noGrp="1"/>
          </p:cNvSpPr>
          <p:nvPr>
            <p:ph type="title"/>
          </p:nvPr>
        </p:nvSpPr>
        <p:spPr/>
        <p:txBody>
          <a:bodyPr/>
          <a:lstStyle/>
          <a:p>
            <a:r>
              <a:rPr lang="en-GB" dirty="0"/>
              <a:t>National Health Visitor Survey - 2020</a:t>
            </a:r>
          </a:p>
        </p:txBody>
      </p:sp>
      <p:sp>
        <p:nvSpPr>
          <p:cNvPr id="12" name="Text Placeholder 11">
            <a:extLst>
              <a:ext uri="{FF2B5EF4-FFF2-40B4-BE49-F238E27FC236}">
                <a16:creationId xmlns:a16="http://schemas.microsoft.com/office/drawing/2014/main" id="{FFD85E19-9386-4CA3-80CB-8DEEC54EF792}"/>
              </a:ext>
            </a:extLst>
          </p:cNvPr>
          <p:cNvSpPr>
            <a:spLocks noGrp="1"/>
          </p:cNvSpPr>
          <p:nvPr>
            <p:ph type="body" sz="quarter" idx="10"/>
          </p:nvPr>
        </p:nvSpPr>
        <p:spPr/>
        <p:txBody>
          <a:bodyPr/>
          <a:lstStyle/>
          <a:p>
            <a:endParaRPr lang="en-GB"/>
          </a:p>
        </p:txBody>
      </p:sp>
      <p:pic>
        <p:nvPicPr>
          <p:cNvPr id="5" name="Picture 4">
            <a:extLst>
              <a:ext uri="{FF2B5EF4-FFF2-40B4-BE49-F238E27FC236}">
                <a16:creationId xmlns:a16="http://schemas.microsoft.com/office/drawing/2014/main" id="{D3A2D376-CC7D-467C-8745-500ED8813CF5}"/>
              </a:ext>
            </a:extLst>
          </p:cNvPr>
          <p:cNvPicPr>
            <a:picLocks noChangeAspect="1"/>
          </p:cNvPicPr>
          <p:nvPr/>
        </p:nvPicPr>
        <p:blipFill rotWithShape="1">
          <a:blip r:embed="rId3"/>
          <a:srcRect l="24156" t="52485" r="38824" b="15214"/>
          <a:stretch/>
        </p:blipFill>
        <p:spPr>
          <a:xfrm>
            <a:off x="29209" y="1222376"/>
            <a:ext cx="5736105" cy="2813940"/>
          </a:xfrm>
          <a:prstGeom prst="rect">
            <a:avLst/>
          </a:prstGeom>
        </p:spPr>
      </p:pic>
      <p:pic>
        <p:nvPicPr>
          <p:cNvPr id="7" name="Picture 6">
            <a:extLst>
              <a:ext uri="{FF2B5EF4-FFF2-40B4-BE49-F238E27FC236}">
                <a16:creationId xmlns:a16="http://schemas.microsoft.com/office/drawing/2014/main" id="{9BD9EA44-6325-4C64-8F6E-08A8E1FD9354}"/>
              </a:ext>
            </a:extLst>
          </p:cNvPr>
          <p:cNvPicPr>
            <a:picLocks noChangeAspect="1"/>
          </p:cNvPicPr>
          <p:nvPr/>
        </p:nvPicPr>
        <p:blipFill rotWithShape="1">
          <a:blip r:embed="rId4"/>
          <a:srcRect l="24156" t="47254" r="38824" b="18942"/>
          <a:stretch/>
        </p:blipFill>
        <p:spPr>
          <a:xfrm>
            <a:off x="-6766" y="4041775"/>
            <a:ext cx="5736105" cy="3074064"/>
          </a:xfrm>
          <a:prstGeom prst="rect">
            <a:avLst/>
          </a:prstGeom>
        </p:spPr>
      </p:pic>
      <p:pic>
        <p:nvPicPr>
          <p:cNvPr id="9" name="Picture 8">
            <a:extLst>
              <a:ext uri="{FF2B5EF4-FFF2-40B4-BE49-F238E27FC236}">
                <a16:creationId xmlns:a16="http://schemas.microsoft.com/office/drawing/2014/main" id="{2AADCE73-FD2C-46BD-BEEB-73F3813E922A}"/>
              </a:ext>
            </a:extLst>
          </p:cNvPr>
          <p:cNvPicPr>
            <a:picLocks noChangeAspect="1"/>
          </p:cNvPicPr>
          <p:nvPr/>
        </p:nvPicPr>
        <p:blipFill rotWithShape="1">
          <a:blip r:embed="rId5"/>
          <a:srcRect l="24156" t="21426" r="38824" b="43877"/>
          <a:stretch/>
        </p:blipFill>
        <p:spPr>
          <a:xfrm>
            <a:off x="5670788" y="4064473"/>
            <a:ext cx="5308680" cy="3102795"/>
          </a:xfrm>
          <a:prstGeom prst="rect">
            <a:avLst/>
          </a:prstGeom>
        </p:spPr>
      </p:pic>
      <p:pic>
        <p:nvPicPr>
          <p:cNvPr id="11" name="Picture 10">
            <a:extLst>
              <a:ext uri="{FF2B5EF4-FFF2-40B4-BE49-F238E27FC236}">
                <a16:creationId xmlns:a16="http://schemas.microsoft.com/office/drawing/2014/main" id="{C5A88EF3-10A2-4848-A00F-1D1FEF31B0DE}"/>
              </a:ext>
            </a:extLst>
          </p:cNvPr>
          <p:cNvPicPr>
            <a:picLocks noChangeAspect="1"/>
          </p:cNvPicPr>
          <p:nvPr/>
        </p:nvPicPr>
        <p:blipFill rotWithShape="1">
          <a:blip r:embed="rId6"/>
          <a:srcRect l="24156" t="21426" r="38824" b="46273"/>
          <a:stretch/>
        </p:blipFill>
        <p:spPr>
          <a:xfrm>
            <a:off x="5757297" y="1223052"/>
            <a:ext cx="5135663" cy="2813262"/>
          </a:xfrm>
          <a:prstGeom prst="rect">
            <a:avLst/>
          </a:prstGeom>
        </p:spPr>
      </p:pic>
    </p:spTree>
    <p:extLst>
      <p:ext uri="{BB962C8B-B14F-4D97-AF65-F5344CB8AC3E}">
        <p14:creationId xmlns:p14="http://schemas.microsoft.com/office/powerpoint/2010/main" val="1687219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E49A5-3222-44AC-81C5-20693AEC45E6}"/>
              </a:ext>
            </a:extLst>
          </p:cNvPr>
          <p:cNvSpPr>
            <a:spLocks noGrp="1"/>
          </p:cNvSpPr>
          <p:nvPr>
            <p:ph type="title"/>
          </p:nvPr>
        </p:nvSpPr>
        <p:spPr/>
        <p:txBody>
          <a:bodyPr/>
          <a:lstStyle/>
          <a:p>
            <a:r>
              <a:rPr lang="en-GB" dirty="0"/>
              <a:t>National Parent Survey - 2020</a:t>
            </a:r>
          </a:p>
        </p:txBody>
      </p:sp>
      <p:pic>
        <p:nvPicPr>
          <p:cNvPr id="7" name="Picture 6">
            <a:extLst>
              <a:ext uri="{FF2B5EF4-FFF2-40B4-BE49-F238E27FC236}">
                <a16:creationId xmlns:a16="http://schemas.microsoft.com/office/drawing/2014/main" id="{283FCD56-A69B-4DAA-B5CE-290024AFCFCC}"/>
              </a:ext>
            </a:extLst>
          </p:cNvPr>
          <p:cNvPicPr>
            <a:picLocks noChangeAspect="1"/>
          </p:cNvPicPr>
          <p:nvPr/>
        </p:nvPicPr>
        <p:blipFill rotWithShape="1">
          <a:blip r:embed="rId3"/>
          <a:srcRect l="24156" t="57455" r="39522" b="13971"/>
          <a:stretch/>
        </p:blipFill>
        <p:spPr>
          <a:xfrm>
            <a:off x="0" y="1260475"/>
            <a:ext cx="5226050" cy="2667000"/>
          </a:xfrm>
          <a:prstGeom prst="rect">
            <a:avLst/>
          </a:prstGeom>
        </p:spPr>
      </p:pic>
      <p:pic>
        <p:nvPicPr>
          <p:cNvPr id="9" name="Picture 8">
            <a:extLst>
              <a:ext uri="{FF2B5EF4-FFF2-40B4-BE49-F238E27FC236}">
                <a16:creationId xmlns:a16="http://schemas.microsoft.com/office/drawing/2014/main" id="{5A864B5A-3082-45A7-94C9-6624232EFF77}"/>
              </a:ext>
            </a:extLst>
          </p:cNvPr>
          <p:cNvPicPr>
            <a:picLocks noChangeAspect="1"/>
          </p:cNvPicPr>
          <p:nvPr/>
        </p:nvPicPr>
        <p:blipFill rotWithShape="1">
          <a:blip r:embed="rId4"/>
          <a:srcRect l="24156" t="20184" r="38824" b="50000"/>
          <a:stretch/>
        </p:blipFill>
        <p:spPr>
          <a:xfrm>
            <a:off x="5226050" y="1222375"/>
            <a:ext cx="5683250" cy="2819400"/>
          </a:xfrm>
          <a:prstGeom prst="rect">
            <a:avLst/>
          </a:prstGeom>
        </p:spPr>
      </p:pic>
      <p:pic>
        <p:nvPicPr>
          <p:cNvPr id="11" name="Picture 10">
            <a:extLst>
              <a:ext uri="{FF2B5EF4-FFF2-40B4-BE49-F238E27FC236}">
                <a16:creationId xmlns:a16="http://schemas.microsoft.com/office/drawing/2014/main" id="{6762CF18-1573-4C58-A2EC-49ACB9DD1C27}"/>
              </a:ext>
            </a:extLst>
          </p:cNvPr>
          <p:cNvPicPr>
            <a:picLocks noChangeAspect="1"/>
          </p:cNvPicPr>
          <p:nvPr/>
        </p:nvPicPr>
        <p:blipFill rotWithShape="1">
          <a:blip r:embed="rId5"/>
          <a:srcRect l="24156" t="64908" r="38824" b="7833"/>
          <a:stretch/>
        </p:blipFill>
        <p:spPr>
          <a:xfrm>
            <a:off x="20715" y="3924415"/>
            <a:ext cx="5304747" cy="3089160"/>
          </a:xfrm>
          <a:prstGeom prst="rect">
            <a:avLst/>
          </a:prstGeom>
        </p:spPr>
      </p:pic>
      <p:pic>
        <p:nvPicPr>
          <p:cNvPr id="13" name="Picture 12">
            <a:extLst>
              <a:ext uri="{FF2B5EF4-FFF2-40B4-BE49-F238E27FC236}">
                <a16:creationId xmlns:a16="http://schemas.microsoft.com/office/drawing/2014/main" id="{C9AFE2B1-7FA3-4011-A538-0339EC5238B0}"/>
              </a:ext>
            </a:extLst>
          </p:cNvPr>
          <p:cNvPicPr>
            <a:picLocks noChangeAspect="1"/>
          </p:cNvPicPr>
          <p:nvPr/>
        </p:nvPicPr>
        <p:blipFill rotWithShape="1">
          <a:blip r:embed="rId6"/>
          <a:srcRect l="24855" t="20184" r="38824" b="52484"/>
          <a:stretch/>
        </p:blipFill>
        <p:spPr>
          <a:xfrm>
            <a:off x="5325463" y="3964378"/>
            <a:ext cx="5563122" cy="3048000"/>
          </a:xfrm>
          <a:prstGeom prst="rect">
            <a:avLst/>
          </a:prstGeom>
        </p:spPr>
      </p:pic>
    </p:spTree>
    <p:extLst>
      <p:ext uri="{BB962C8B-B14F-4D97-AF65-F5344CB8AC3E}">
        <p14:creationId xmlns:p14="http://schemas.microsoft.com/office/powerpoint/2010/main" val="83047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34E491-DB53-468E-9F89-D95032F91AFE}"/>
              </a:ext>
            </a:extLst>
          </p:cNvPr>
          <p:cNvSpPr>
            <a:spLocks noGrp="1"/>
          </p:cNvSpPr>
          <p:nvPr>
            <p:ph type="title"/>
          </p:nvPr>
        </p:nvSpPr>
        <p:spPr/>
        <p:txBody>
          <a:bodyPr/>
          <a:lstStyle/>
          <a:p>
            <a:r>
              <a:rPr lang="en-GB" dirty="0"/>
              <a:t>Thinking pairs  </a:t>
            </a:r>
          </a:p>
        </p:txBody>
      </p:sp>
      <p:sp>
        <p:nvSpPr>
          <p:cNvPr id="13" name="TextBox 12">
            <a:extLst>
              <a:ext uri="{FF2B5EF4-FFF2-40B4-BE49-F238E27FC236}">
                <a16:creationId xmlns:a16="http://schemas.microsoft.com/office/drawing/2014/main" id="{D57C8A3F-97CE-4581-9301-1761FB5EC4AA}"/>
              </a:ext>
            </a:extLst>
          </p:cNvPr>
          <p:cNvSpPr txBox="1"/>
          <p:nvPr/>
        </p:nvSpPr>
        <p:spPr>
          <a:xfrm>
            <a:off x="1263650" y="1374775"/>
            <a:ext cx="9410700" cy="5576911"/>
          </a:xfrm>
          <a:prstGeom prst="rect">
            <a:avLst/>
          </a:prstGeom>
          <a:noFill/>
        </p:spPr>
        <p:txBody>
          <a:bodyPr wrap="square">
            <a:spAutoFit/>
          </a:bodyPr>
          <a:lstStyle/>
          <a:p>
            <a:pPr marL="628650" indent="-457200">
              <a:lnSpc>
                <a:spcPct val="90000"/>
              </a:lnSpc>
              <a:buClr>
                <a:srgbClr val="932784"/>
              </a:buClr>
              <a:buSzPts val="2100"/>
              <a:buBlip>
                <a:blip r:embed="rId3"/>
              </a:buBlip>
              <a:defRPr/>
            </a:pPr>
            <a:r>
              <a:rPr lang="en-GB" sz="2200" kern="0" dirty="0">
                <a:solidFill>
                  <a:srgbClr val="932784"/>
                </a:solidFill>
                <a:latin typeface="Calibri"/>
                <a:cs typeface="Calibri"/>
                <a:sym typeface="Calibri"/>
              </a:rPr>
              <a:t>One person is the </a:t>
            </a:r>
            <a:r>
              <a:rPr lang="en-GB" sz="2200" b="1" kern="0" dirty="0">
                <a:solidFill>
                  <a:srgbClr val="FF3399"/>
                </a:solidFill>
                <a:latin typeface="Calibri"/>
                <a:cs typeface="Calibri"/>
                <a:sym typeface="Calibri"/>
              </a:rPr>
              <a:t>Listening Partner </a:t>
            </a:r>
            <a:r>
              <a:rPr lang="en-GB" sz="2200" kern="0" dirty="0">
                <a:solidFill>
                  <a:srgbClr val="FF3399"/>
                </a:solidFill>
                <a:latin typeface="Calibri"/>
                <a:cs typeface="Calibri"/>
                <a:sym typeface="Calibri"/>
              </a:rPr>
              <a:t>who asks the question </a:t>
            </a:r>
            <a:r>
              <a:rPr lang="en-GB" sz="2200" kern="0" dirty="0">
                <a:solidFill>
                  <a:srgbClr val="932784"/>
                </a:solidFill>
                <a:latin typeface="Calibri"/>
                <a:cs typeface="Calibri"/>
                <a:sym typeface="Calibri"/>
              </a:rPr>
              <a:t>of the </a:t>
            </a:r>
            <a:r>
              <a:rPr lang="en-GB" sz="2200" b="1" kern="0" dirty="0">
                <a:solidFill>
                  <a:srgbClr val="FF3399"/>
                </a:solidFill>
                <a:latin typeface="Calibri"/>
                <a:cs typeface="Calibri"/>
                <a:sym typeface="Calibri"/>
              </a:rPr>
              <a:t>Thinker</a:t>
            </a:r>
            <a:r>
              <a:rPr lang="en-GB" sz="2200" kern="0" dirty="0">
                <a:solidFill>
                  <a:srgbClr val="932784"/>
                </a:solidFill>
                <a:latin typeface="Calibri"/>
                <a:cs typeface="Calibri"/>
                <a:sym typeface="Calibri"/>
              </a:rPr>
              <a:t>, gives good attention (your eyes on their eyes) and </a:t>
            </a:r>
            <a:r>
              <a:rPr lang="en-GB" sz="2200" kern="0" dirty="0">
                <a:solidFill>
                  <a:srgbClr val="FF3399"/>
                </a:solidFill>
                <a:latin typeface="Calibri"/>
                <a:cs typeface="Calibri"/>
                <a:sym typeface="Calibri"/>
              </a:rPr>
              <a:t>does not interrupt</a:t>
            </a:r>
          </a:p>
          <a:p>
            <a:pPr marL="171450">
              <a:lnSpc>
                <a:spcPct val="90000"/>
              </a:lnSpc>
              <a:buClr>
                <a:srgbClr val="932784"/>
              </a:buClr>
              <a:buSzPts val="2100"/>
              <a:defRPr/>
            </a:pPr>
            <a:endParaRPr lang="en-GB" sz="2200" kern="0" dirty="0">
              <a:solidFill>
                <a:srgbClr val="932784"/>
              </a:solidFill>
              <a:latin typeface="Calibri"/>
              <a:cs typeface="Calibri"/>
              <a:sym typeface="Calibri"/>
            </a:endParaRPr>
          </a:p>
          <a:p>
            <a:pPr marL="628650" indent="-457200">
              <a:lnSpc>
                <a:spcPct val="90000"/>
              </a:lnSpc>
              <a:buClr>
                <a:srgbClr val="932784"/>
              </a:buClr>
              <a:buSzPts val="2100"/>
              <a:buBlip>
                <a:blip r:embed="rId3"/>
              </a:buBlip>
              <a:defRPr/>
            </a:pPr>
            <a:r>
              <a:rPr lang="en-GB" sz="2200" kern="0" dirty="0">
                <a:solidFill>
                  <a:srgbClr val="932784"/>
                </a:solidFill>
                <a:latin typeface="Calibri"/>
                <a:cs typeface="Calibri"/>
                <a:sym typeface="Calibri"/>
              </a:rPr>
              <a:t>The </a:t>
            </a:r>
            <a:r>
              <a:rPr lang="en-GB" sz="2200" b="1" kern="0" dirty="0">
                <a:solidFill>
                  <a:srgbClr val="FF3399"/>
                </a:solidFill>
                <a:latin typeface="Calibri"/>
                <a:cs typeface="Calibri"/>
                <a:sym typeface="Calibri"/>
              </a:rPr>
              <a:t>Thinker</a:t>
            </a:r>
            <a:r>
              <a:rPr lang="en-GB" sz="2200" kern="0" dirty="0">
                <a:solidFill>
                  <a:srgbClr val="932784"/>
                </a:solidFill>
                <a:latin typeface="Calibri"/>
                <a:cs typeface="Calibri"/>
                <a:sym typeface="Calibri"/>
              </a:rPr>
              <a:t> does not necessarily keep eye contact when they are thinking but is given the space to share as much out loud as they wish, in answer to the question</a:t>
            </a:r>
          </a:p>
          <a:p>
            <a:pPr marL="171450">
              <a:lnSpc>
                <a:spcPct val="90000"/>
              </a:lnSpc>
              <a:buClr>
                <a:srgbClr val="932784"/>
              </a:buClr>
              <a:buSzPts val="2100"/>
              <a:defRPr/>
            </a:pPr>
            <a:endParaRPr lang="en-GB" sz="2200" kern="0" dirty="0">
              <a:solidFill>
                <a:srgbClr val="932784"/>
              </a:solidFill>
              <a:latin typeface="Calibri"/>
              <a:cs typeface="Calibri"/>
              <a:sym typeface="Calibri"/>
            </a:endParaRPr>
          </a:p>
          <a:p>
            <a:pPr marL="628650" indent="-457200">
              <a:lnSpc>
                <a:spcPct val="90000"/>
              </a:lnSpc>
              <a:buClr>
                <a:srgbClr val="932784"/>
              </a:buClr>
              <a:buSzPts val="2100"/>
              <a:buBlip>
                <a:blip r:embed="rId3"/>
              </a:buBlip>
              <a:defRPr/>
            </a:pPr>
            <a:r>
              <a:rPr lang="en-GB" sz="2200" kern="0" dirty="0">
                <a:solidFill>
                  <a:srgbClr val="932784"/>
                </a:solidFill>
                <a:latin typeface="Calibri"/>
                <a:cs typeface="Calibri"/>
                <a:sym typeface="Calibri"/>
              </a:rPr>
              <a:t>If the </a:t>
            </a:r>
            <a:r>
              <a:rPr lang="en-GB" sz="2200" b="1" kern="0" dirty="0">
                <a:solidFill>
                  <a:srgbClr val="FF3399"/>
                </a:solidFill>
                <a:latin typeface="Calibri"/>
                <a:cs typeface="Calibri"/>
                <a:sym typeface="Calibri"/>
              </a:rPr>
              <a:t>Thinker</a:t>
            </a:r>
            <a:r>
              <a:rPr lang="en-GB" sz="2200" kern="0" dirty="0">
                <a:solidFill>
                  <a:srgbClr val="932784"/>
                </a:solidFill>
                <a:latin typeface="Calibri"/>
                <a:cs typeface="Calibri"/>
                <a:sym typeface="Calibri"/>
              </a:rPr>
              <a:t> </a:t>
            </a:r>
            <a:r>
              <a:rPr lang="en-GB" sz="2200" kern="0" dirty="0">
                <a:solidFill>
                  <a:srgbClr val="FF3399"/>
                </a:solidFill>
                <a:latin typeface="Calibri"/>
                <a:cs typeface="Calibri"/>
                <a:sym typeface="Calibri"/>
              </a:rPr>
              <a:t>genuinely runs out of things to say, simply ask </a:t>
            </a:r>
            <a:r>
              <a:rPr lang="en-GB" sz="2200" kern="0" dirty="0">
                <a:solidFill>
                  <a:srgbClr val="932784"/>
                </a:solidFill>
                <a:latin typeface="Calibri"/>
                <a:cs typeface="Calibri"/>
                <a:sym typeface="Calibri"/>
              </a:rPr>
              <a:t>the question </a:t>
            </a:r>
            <a:r>
              <a:rPr lang="en-GB" sz="2200" kern="0" dirty="0">
                <a:solidFill>
                  <a:srgbClr val="FF3399"/>
                </a:solidFill>
                <a:latin typeface="Calibri"/>
                <a:cs typeface="Calibri"/>
                <a:sym typeface="Calibri"/>
              </a:rPr>
              <a:t>again</a:t>
            </a:r>
            <a:r>
              <a:rPr lang="en-GB" sz="2200" kern="0" dirty="0">
                <a:solidFill>
                  <a:srgbClr val="932784"/>
                </a:solidFill>
                <a:latin typeface="Calibri"/>
                <a:cs typeface="Calibri"/>
                <a:sym typeface="Calibri"/>
              </a:rPr>
              <a:t> afresh </a:t>
            </a:r>
            <a:r>
              <a:rPr lang="en-GB" sz="2200" kern="0" dirty="0">
                <a:solidFill>
                  <a:srgbClr val="FF3399"/>
                </a:solidFill>
                <a:latin typeface="Calibri"/>
                <a:cs typeface="Calibri"/>
                <a:sym typeface="Calibri"/>
              </a:rPr>
              <a:t>or ask ‘What more comes to mind?’. </a:t>
            </a:r>
            <a:r>
              <a:rPr lang="en-GB" sz="2200" kern="0" dirty="0">
                <a:solidFill>
                  <a:srgbClr val="932784"/>
                </a:solidFill>
                <a:latin typeface="Calibri"/>
                <a:cs typeface="Calibri"/>
                <a:sym typeface="Calibri"/>
              </a:rPr>
              <a:t>This is often sufficient to set the person‘s thinking off again</a:t>
            </a:r>
          </a:p>
          <a:p>
            <a:pPr marL="171450">
              <a:lnSpc>
                <a:spcPct val="90000"/>
              </a:lnSpc>
              <a:buClr>
                <a:srgbClr val="932784"/>
              </a:buClr>
              <a:buSzPts val="2100"/>
              <a:defRPr/>
            </a:pPr>
            <a:endParaRPr lang="en-GB" sz="2200" kern="0" dirty="0">
              <a:solidFill>
                <a:srgbClr val="932784"/>
              </a:solidFill>
              <a:latin typeface="Calibri"/>
              <a:cs typeface="Calibri"/>
              <a:sym typeface="Calibri"/>
            </a:endParaRPr>
          </a:p>
          <a:p>
            <a:pPr marL="628650" indent="-457200">
              <a:lnSpc>
                <a:spcPct val="90000"/>
              </a:lnSpc>
              <a:buClr>
                <a:srgbClr val="932784"/>
              </a:buClr>
              <a:buSzPts val="2100"/>
              <a:buBlip>
                <a:blip r:embed="rId3"/>
              </a:buBlip>
              <a:defRPr/>
            </a:pPr>
            <a:r>
              <a:rPr lang="en-GB" sz="2200" kern="0" dirty="0">
                <a:solidFill>
                  <a:srgbClr val="FF3399"/>
                </a:solidFill>
                <a:latin typeface="Calibri"/>
                <a:cs typeface="Calibri"/>
                <a:sym typeface="Calibri"/>
              </a:rPr>
              <a:t>After the agreed time of 2 minutes</a:t>
            </a:r>
            <a:r>
              <a:rPr lang="en-GB" sz="2200" kern="0" dirty="0">
                <a:solidFill>
                  <a:srgbClr val="932784"/>
                </a:solidFill>
                <a:latin typeface="Calibri"/>
                <a:cs typeface="Calibri"/>
                <a:sym typeface="Calibri"/>
              </a:rPr>
              <a:t>, the Thinker becomes the Listening partner and asks the same question, giving the same amazing attention the other way round </a:t>
            </a:r>
          </a:p>
          <a:p>
            <a:pPr marL="171450">
              <a:lnSpc>
                <a:spcPct val="90000"/>
              </a:lnSpc>
              <a:buClr>
                <a:srgbClr val="932784"/>
              </a:buClr>
              <a:buSzPts val="2100"/>
              <a:defRPr/>
            </a:pPr>
            <a:endParaRPr lang="en-GB" sz="2200" kern="0" dirty="0">
              <a:solidFill>
                <a:srgbClr val="932784"/>
              </a:solidFill>
              <a:latin typeface="Calibri"/>
              <a:cs typeface="Calibri"/>
              <a:sym typeface="Calibri"/>
            </a:endParaRPr>
          </a:p>
          <a:p>
            <a:pPr marL="628650" indent="-457200">
              <a:lnSpc>
                <a:spcPct val="90000"/>
              </a:lnSpc>
              <a:buClr>
                <a:srgbClr val="932784"/>
              </a:buClr>
              <a:buSzPts val="2100"/>
              <a:buBlip>
                <a:blip r:embed="rId3"/>
              </a:buBlip>
              <a:defRPr/>
            </a:pPr>
            <a:r>
              <a:rPr lang="en-GB" sz="2200" kern="0" dirty="0">
                <a:solidFill>
                  <a:srgbClr val="FF3399"/>
                </a:solidFill>
                <a:latin typeface="Calibri"/>
                <a:cs typeface="Calibri"/>
                <a:sym typeface="Calibri"/>
              </a:rPr>
              <a:t>After both have had a chance to think</a:t>
            </a:r>
            <a:r>
              <a:rPr lang="en-GB" sz="2200" kern="0" dirty="0">
                <a:solidFill>
                  <a:srgbClr val="932784"/>
                </a:solidFill>
                <a:latin typeface="Calibri"/>
                <a:cs typeface="Calibri"/>
                <a:sym typeface="Calibri"/>
              </a:rPr>
              <a:t>, show respect for each other by offering an appreciation of the quality that each has noticed about the other – simple, succinct and sincere appreciation. </a:t>
            </a:r>
          </a:p>
        </p:txBody>
      </p:sp>
      <p:pic>
        <p:nvPicPr>
          <p:cNvPr id="3" name="Graphic 2" descr="Thought with solid fill">
            <a:extLst>
              <a:ext uri="{FF2B5EF4-FFF2-40B4-BE49-F238E27FC236}">
                <a16:creationId xmlns:a16="http://schemas.microsoft.com/office/drawing/2014/main" id="{4EAF53FE-288B-623F-4661-169C9440F5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6050" y="44875"/>
            <a:ext cx="914400" cy="914400"/>
          </a:xfrm>
          <a:prstGeom prst="rect">
            <a:avLst/>
          </a:prstGeom>
        </p:spPr>
      </p:pic>
      <p:pic>
        <p:nvPicPr>
          <p:cNvPr id="5" name="Graphic 4" descr="Thought with solid fill">
            <a:extLst>
              <a:ext uri="{FF2B5EF4-FFF2-40B4-BE49-F238E27FC236}">
                <a16:creationId xmlns:a16="http://schemas.microsoft.com/office/drawing/2014/main" id="{09809479-2EFA-F0B4-64EF-F7674EB270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36050" y="194875"/>
            <a:ext cx="914400" cy="914400"/>
          </a:xfrm>
          <a:prstGeom prst="rect">
            <a:avLst/>
          </a:prstGeom>
        </p:spPr>
      </p:pic>
    </p:spTree>
    <p:extLst>
      <p:ext uri="{BB962C8B-B14F-4D97-AF65-F5344CB8AC3E}">
        <p14:creationId xmlns:p14="http://schemas.microsoft.com/office/powerpoint/2010/main" val="3676261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A6DD-7291-4C62-BFEF-1B003AE5B74D}"/>
              </a:ext>
            </a:extLst>
          </p:cNvPr>
          <p:cNvSpPr>
            <a:spLocks noGrp="1"/>
          </p:cNvSpPr>
          <p:nvPr>
            <p:ph type="title"/>
          </p:nvPr>
        </p:nvSpPr>
        <p:spPr>
          <a:xfrm>
            <a:off x="349250" y="260178"/>
            <a:ext cx="9498128" cy="993775"/>
          </a:xfrm>
        </p:spPr>
        <p:txBody>
          <a:bodyPr/>
          <a:lstStyle/>
          <a:p>
            <a:r>
              <a:rPr lang="en-GB" dirty="0"/>
              <a:t>Activity one -Thinking pairs</a:t>
            </a:r>
          </a:p>
        </p:txBody>
      </p:sp>
      <p:sp>
        <p:nvSpPr>
          <p:cNvPr id="5" name="TextBox 4">
            <a:extLst>
              <a:ext uri="{FF2B5EF4-FFF2-40B4-BE49-F238E27FC236}">
                <a16:creationId xmlns:a16="http://schemas.microsoft.com/office/drawing/2014/main" id="{9165C114-C048-4844-9D38-F81653FADE03}"/>
              </a:ext>
            </a:extLst>
          </p:cNvPr>
          <p:cNvSpPr txBox="1"/>
          <p:nvPr/>
        </p:nvSpPr>
        <p:spPr>
          <a:xfrm>
            <a:off x="273050" y="1495416"/>
            <a:ext cx="9296400" cy="1077218"/>
          </a:xfrm>
          <a:prstGeom prst="rect">
            <a:avLst/>
          </a:prstGeom>
          <a:noFill/>
        </p:spPr>
        <p:txBody>
          <a:bodyPr wrap="square" rtlCol="0">
            <a:spAutoFit/>
          </a:bodyPr>
          <a:lstStyle/>
          <a:p>
            <a:r>
              <a:rPr lang="en-GB" sz="3200" b="1" dirty="0">
                <a:solidFill>
                  <a:srgbClr val="932784"/>
                </a:solidFill>
              </a:rPr>
              <a:t>In pairs consider your learning from the e-learning  ask each other: </a:t>
            </a:r>
            <a:endParaRPr lang="en-GB" sz="3200" dirty="0">
              <a:solidFill>
                <a:srgbClr val="932784"/>
              </a:solidFill>
            </a:endParaRPr>
          </a:p>
        </p:txBody>
      </p:sp>
      <p:sp>
        <p:nvSpPr>
          <p:cNvPr id="6" name="TextBox 5">
            <a:extLst>
              <a:ext uri="{FF2B5EF4-FFF2-40B4-BE49-F238E27FC236}">
                <a16:creationId xmlns:a16="http://schemas.microsoft.com/office/drawing/2014/main" id="{2C15E675-2FA4-4361-8841-22C031B5B63F}"/>
              </a:ext>
            </a:extLst>
          </p:cNvPr>
          <p:cNvSpPr txBox="1"/>
          <p:nvPr/>
        </p:nvSpPr>
        <p:spPr>
          <a:xfrm>
            <a:off x="2863850" y="5867835"/>
            <a:ext cx="7716719" cy="830997"/>
          </a:xfrm>
          <a:prstGeom prst="rect">
            <a:avLst/>
          </a:prstGeom>
          <a:noFill/>
        </p:spPr>
        <p:txBody>
          <a:bodyPr wrap="square" rtlCol="0">
            <a:spAutoFit/>
          </a:bodyPr>
          <a:lstStyle/>
          <a:p>
            <a:pPr algn="ctr"/>
            <a:r>
              <a:rPr lang="en-GB" sz="2400" b="1" dirty="0">
                <a:solidFill>
                  <a:srgbClr val="932784"/>
                </a:solidFill>
              </a:rPr>
              <a:t>You have 2-mins each to share, then 2-mins to collate feedback, one key point from each table </a:t>
            </a:r>
          </a:p>
        </p:txBody>
      </p:sp>
      <p:sp>
        <p:nvSpPr>
          <p:cNvPr id="9" name="Text Placeholder 2">
            <a:extLst>
              <a:ext uri="{FF2B5EF4-FFF2-40B4-BE49-F238E27FC236}">
                <a16:creationId xmlns:a16="http://schemas.microsoft.com/office/drawing/2014/main" id="{7AB1949E-3F28-4622-9331-F976CEF0676E}"/>
              </a:ext>
            </a:extLst>
          </p:cNvPr>
          <p:cNvSpPr txBox="1">
            <a:spLocks/>
          </p:cNvSpPr>
          <p:nvPr/>
        </p:nvSpPr>
        <p:spPr>
          <a:xfrm>
            <a:off x="3301236" y="2572634"/>
            <a:ext cx="3810000" cy="3099375"/>
          </a:xfrm>
          <a:prstGeom prst="rect">
            <a:avLst/>
          </a:prstGeom>
        </p:spPr>
        <p:txBody>
          <a:bodyPr/>
          <a:lstStyle>
            <a:lvl1pPr marL="0" indent="0" algn="l" defTabSz="818205" rtl="0" eaLnBrk="1" latinLnBrk="0" hangingPunct="1">
              <a:lnSpc>
                <a:spcPct val="90000"/>
              </a:lnSpc>
              <a:spcBef>
                <a:spcPts val="895"/>
              </a:spcBef>
              <a:buSzPct val="150000"/>
              <a:buFontTx/>
              <a:buNone/>
              <a:defRPr sz="2400" kern="1200">
                <a:solidFill>
                  <a:schemeClr val="tx1"/>
                </a:solidFill>
                <a:latin typeface="+mn-lt"/>
                <a:ea typeface="+mn-ea"/>
                <a:cs typeface="+mn-cs"/>
              </a:defRPr>
            </a:lvl1pPr>
            <a:lvl2pPr marL="613654" indent="-204551" algn="l" defTabSz="818205" rtl="0" eaLnBrk="1" latinLnBrk="0" hangingPunct="1">
              <a:lnSpc>
                <a:spcPct val="90000"/>
              </a:lnSpc>
              <a:spcBef>
                <a:spcPts val="447"/>
              </a:spcBef>
              <a:buFont typeface="Arial" panose="020B0604020202020204" pitchFamily="34" charset="0"/>
              <a:buChar char="•"/>
              <a:defRPr sz="2148" kern="1200">
                <a:solidFill>
                  <a:schemeClr val="tx1"/>
                </a:solidFill>
                <a:latin typeface="+mn-lt"/>
                <a:ea typeface="+mn-ea"/>
                <a:cs typeface="+mn-cs"/>
              </a:defRPr>
            </a:lvl2pPr>
            <a:lvl3pPr marL="1022756" indent="-204551" algn="l" defTabSz="818205" rtl="0" eaLnBrk="1" latinLnBrk="0" hangingPunct="1">
              <a:lnSpc>
                <a:spcPct val="90000"/>
              </a:lnSpc>
              <a:spcBef>
                <a:spcPts val="447"/>
              </a:spcBef>
              <a:buFont typeface="Arial" panose="020B0604020202020204" pitchFamily="34" charset="0"/>
              <a:buChar char="•"/>
              <a:defRPr sz="1790" kern="1200">
                <a:solidFill>
                  <a:schemeClr val="tx1"/>
                </a:solidFill>
                <a:latin typeface="+mn-lt"/>
                <a:ea typeface="+mn-ea"/>
                <a:cs typeface="+mn-cs"/>
              </a:defRPr>
            </a:lvl3pPr>
            <a:lvl4pPr marL="1431859" indent="-204551" algn="l" defTabSz="818205"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4pPr>
            <a:lvl5pPr marL="1840962" indent="-204551" algn="l" defTabSz="818205"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5pPr>
            <a:lvl6pPr marL="2250064" indent="-204551" algn="l" defTabSz="818205"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6pPr>
            <a:lvl7pPr marL="2659167" indent="-204551" algn="l" defTabSz="818205"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7pPr>
            <a:lvl8pPr marL="3068269" indent="-204551" algn="l" defTabSz="818205"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8pPr>
            <a:lvl9pPr marL="3477372" indent="-204551" algn="l" defTabSz="818205" rtl="0" eaLnBrk="1" latinLnBrk="0" hangingPunct="1">
              <a:lnSpc>
                <a:spcPct val="90000"/>
              </a:lnSpc>
              <a:spcBef>
                <a:spcPts val="447"/>
              </a:spcBef>
              <a:buFont typeface="Arial" panose="020B0604020202020204" pitchFamily="34" charset="0"/>
              <a:buChar char="•"/>
              <a:defRPr sz="1611" kern="1200">
                <a:solidFill>
                  <a:schemeClr val="tx1"/>
                </a:solidFill>
                <a:latin typeface="+mn-lt"/>
                <a:ea typeface="+mn-ea"/>
                <a:cs typeface="+mn-cs"/>
              </a:defRPr>
            </a:lvl9pPr>
          </a:lstStyle>
          <a:p>
            <a:pPr marL="342900" indent="-342900">
              <a:buFontTx/>
              <a:buBlip>
                <a:blip r:embed="rId3"/>
              </a:buBlip>
            </a:pPr>
            <a:r>
              <a:rPr lang="en-GB" dirty="0">
                <a:solidFill>
                  <a:srgbClr val="FF3399"/>
                </a:solidFill>
              </a:rPr>
              <a:t> Initial reactions </a:t>
            </a:r>
          </a:p>
          <a:p>
            <a:pPr marL="342900" indent="-342900">
              <a:buFontTx/>
              <a:buBlip>
                <a:blip r:embed="rId3"/>
              </a:buBlip>
            </a:pPr>
            <a:endParaRPr lang="en-GB" dirty="0">
              <a:solidFill>
                <a:srgbClr val="FF3399"/>
              </a:solidFill>
            </a:endParaRPr>
          </a:p>
          <a:p>
            <a:pPr marL="342900" indent="-342900">
              <a:buFontTx/>
              <a:buBlip>
                <a:blip r:embed="rId3"/>
              </a:buBlip>
            </a:pPr>
            <a:r>
              <a:rPr lang="en-GB" dirty="0">
                <a:solidFill>
                  <a:srgbClr val="FF3399"/>
                </a:solidFill>
              </a:rPr>
              <a:t> What surprised you?</a:t>
            </a:r>
          </a:p>
          <a:p>
            <a:pPr marL="342900" indent="-342900">
              <a:buFontTx/>
              <a:buBlip>
                <a:blip r:embed="rId3"/>
              </a:buBlip>
            </a:pPr>
            <a:endParaRPr lang="en-GB" dirty="0">
              <a:solidFill>
                <a:srgbClr val="FF3399"/>
              </a:solidFill>
            </a:endParaRPr>
          </a:p>
          <a:p>
            <a:pPr marL="342900" indent="-342900">
              <a:buFontTx/>
              <a:buBlip>
                <a:blip r:embed="rId3"/>
              </a:buBlip>
            </a:pPr>
            <a:r>
              <a:rPr lang="en-GB" dirty="0">
                <a:solidFill>
                  <a:srgbClr val="FF3399"/>
                </a:solidFill>
              </a:rPr>
              <a:t> What stayed with you?</a:t>
            </a:r>
          </a:p>
          <a:p>
            <a:pPr marL="342900" indent="-342900">
              <a:buFontTx/>
              <a:buBlip>
                <a:blip r:embed="rId3"/>
              </a:buBlip>
            </a:pPr>
            <a:endParaRPr lang="en-GB" dirty="0">
              <a:solidFill>
                <a:srgbClr val="FF3399"/>
              </a:solidFill>
            </a:endParaRPr>
          </a:p>
          <a:p>
            <a:pPr marL="342900" indent="-342900">
              <a:buFontTx/>
              <a:buBlip>
                <a:blip r:embed="rId3"/>
              </a:buBlip>
            </a:pPr>
            <a:r>
              <a:rPr lang="en-GB" dirty="0">
                <a:solidFill>
                  <a:srgbClr val="FF3399"/>
                </a:solidFill>
              </a:rPr>
              <a:t>  Each makes notes</a:t>
            </a:r>
          </a:p>
        </p:txBody>
      </p:sp>
      <p:pic>
        <p:nvPicPr>
          <p:cNvPr id="1026" name="Picture 2" descr="There is no such thing as &amp;#39;critical thinking&amp;#39; | THE Opinion">
            <a:extLst>
              <a:ext uri="{FF2B5EF4-FFF2-40B4-BE49-F238E27FC236}">
                <a16:creationId xmlns:a16="http://schemas.microsoft.com/office/drawing/2014/main" id="{C9B84E89-AA92-45FA-823F-2E6A03003A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4450" y="3474641"/>
            <a:ext cx="2992319" cy="199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392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4A6C02-BEE5-4B6A-BFFE-73CA8D9F9A5E}"/>
              </a:ext>
            </a:extLst>
          </p:cNvPr>
          <p:cNvSpPr>
            <a:spLocks noGrp="1"/>
          </p:cNvSpPr>
          <p:nvPr>
            <p:ph type="body" sz="quarter" idx="10"/>
          </p:nvPr>
        </p:nvSpPr>
        <p:spPr/>
        <p:txBody>
          <a:bodyPr/>
          <a:lstStyle/>
          <a:p>
            <a:endParaRPr lang="en-GB"/>
          </a:p>
        </p:txBody>
      </p:sp>
      <p:pic>
        <p:nvPicPr>
          <p:cNvPr id="4" name="srh_katherine_gilmore_presentation_recording.mp4 (1080p)">
            <a:hlinkClick r:id="" action="ppaction://media"/>
            <a:extLst>
              <a:ext uri="{FF2B5EF4-FFF2-40B4-BE49-F238E27FC236}">
                <a16:creationId xmlns:a16="http://schemas.microsoft.com/office/drawing/2014/main" id="{5B9D566E-03DA-15C7-1111-6E4B339BC8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17575"/>
            <a:ext cx="10909300" cy="6137275"/>
          </a:xfrm>
          <a:prstGeom prst="rect">
            <a:avLst/>
          </a:prstGeom>
        </p:spPr>
      </p:pic>
    </p:spTree>
    <p:extLst>
      <p:ext uri="{BB962C8B-B14F-4D97-AF65-F5344CB8AC3E}">
        <p14:creationId xmlns:p14="http://schemas.microsoft.com/office/powerpoint/2010/main" val="115414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DD9F9A-E45B-E7A7-24AA-6B5238CA0355}"/>
              </a:ext>
            </a:extLst>
          </p:cNvPr>
          <p:cNvSpPr/>
          <p:nvPr/>
        </p:nvSpPr>
        <p:spPr>
          <a:xfrm flipH="1">
            <a:off x="4006850" y="4624639"/>
            <a:ext cx="6017057" cy="1295400"/>
          </a:xfrm>
          <a:prstGeom prst="wedgeRoundRectCallou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016CEFFD-CABC-88AC-81F9-DCC467C92309}"/>
              </a:ext>
            </a:extLst>
          </p:cNvPr>
          <p:cNvSpPr/>
          <p:nvPr/>
        </p:nvSpPr>
        <p:spPr>
          <a:xfrm>
            <a:off x="436678" y="1679575"/>
            <a:ext cx="8446972" cy="1941584"/>
          </a:xfrm>
          <a:prstGeom prst="wedgeRoundRectCallout">
            <a:avLst/>
          </a:prstGeom>
          <a:solidFill>
            <a:srgbClr val="9327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B119FBE-08D4-46A5-B2A0-97BFB972BBD9}"/>
              </a:ext>
            </a:extLst>
          </p:cNvPr>
          <p:cNvSpPr>
            <a:spLocks noGrp="1"/>
          </p:cNvSpPr>
          <p:nvPr>
            <p:ph type="title"/>
          </p:nvPr>
        </p:nvSpPr>
        <p:spPr/>
        <p:txBody>
          <a:bodyPr/>
          <a:lstStyle/>
          <a:p>
            <a:r>
              <a:rPr lang="en-GB" dirty="0"/>
              <a:t>Insights from parents – parent voice </a:t>
            </a:r>
          </a:p>
        </p:txBody>
      </p:sp>
      <p:sp>
        <p:nvSpPr>
          <p:cNvPr id="3" name="Text Placeholder 2">
            <a:extLst>
              <a:ext uri="{FF2B5EF4-FFF2-40B4-BE49-F238E27FC236}">
                <a16:creationId xmlns:a16="http://schemas.microsoft.com/office/drawing/2014/main" id="{DCB13094-4B35-4F61-86AC-5DE10E18A01E}"/>
              </a:ext>
            </a:extLst>
          </p:cNvPr>
          <p:cNvSpPr>
            <a:spLocks noGrp="1"/>
          </p:cNvSpPr>
          <p:nvPr>
            <p:ph type="body" sz="quarter" idx="10"/>
          </p:nvPr>
        </p:nvSpPr>
        <p:spPr>
          <a:xfrm>
            <a:off x="654050" y="1831975"/>
            <a:ext cx="8082686" cy="1789184"/>
          </a:xfrm>
        </p:spPr>
        <p:txBody>
          <a:bodyPr/>
          <a:lstStyle/>
          <a:p>
            <a:r>
              <a:rPr lang="en-GB" i="1" dirty="0">
                <a:solidFill>
                  <a:schemeClr val="bg1"/>
                </a:solidFill>
              </a:rPr>
              <a:t>“I felt my health visitor at the new birth visit was experienced and professional in having a general discussion with me, responded to my cues </a:t>
            </a:r>
            <a:r>
              <a:rPr lang="en-GB" i="1" dirty="0" err="1">
                <a:solidFill>
                  <a:schemeClr val="bg1"/>
                </a:solidFill>
              </a:rPr>
              <a:t>to,o</a:t>
            </a:r>
            <a:r>
              <a:rPr lang="en-GB" i="1" dirty="0">
                <a:solidFill>
                  <a:schemeClr val="bg1"/>
                </a:solidFill>
              </a:rPr>
              <a:t> if there was any need for any further elaboration. She left me knowing where I could go for support should I need it.”</a:t>
            </a:r>
          </a:p>
        </p:txBody>
      </p:sp>
      <p:sp>
        <p:nvSpPr>
          <p:cNvPr id="4" name="TextBox 3">
            <a:extLst>
              <a:ext uri="{FF2B5EF4-FFF2-40B4-BE49-F238E27FC236}">
                <a16:creationId xmlns:a16="http://schemas.microsoft.com/office/drawing/2014/main" id="{746F2D92-4343-4249-8CF3-FF10DE70281D}"/>
              </a:ext>
            </a:extLst>
          </p:cNvPr>
          <p:cNvSpPr txBox="1"/>
          <p:nvPr/>
        </p:nvSpPr>
        <p:spPr>
          <a:xfrm>
            <a:off x="4159250" y="4727575"/>
            <a:ext cx="6017057" cy="1089529"/>
          </a:xfrm>
          <a:prstGeom prst="rect">
            <a:avLst/>
          </a:prstGeom>
          <a:noFill/>
        </p:spPr>
        <p:txBody>
          <a:bodyPr wrap="square" rtlCol="0">
            <a:spAutoFit/>
          </a:bodyPr>
          <a:lstStyle/>
          <a:p>
            <a:pPr marL="0" marR="0" lvl="0" indent="0" algn="l" defTabSz="818205" rtl="0" eaLnBrk="1" fontAlgn="auto" latinLnBrk="0" hangingPunct="1">
              <a:lnSpc>
                <a:spcPct val="90000"/>
              </a:lnSpc>
              <a:spcBef>
                <a:spcPts val="895"/>
              </a:spcBef>
              <a:spcAft>
                <a:spcPts val="0"/>
              </a:spcAft>
              <a:buClrTx/>
              <a:buSzPct val="150000"/>
              <a:buFontTx/>
              <a:buNone/>
              <a:tabLst/>
              <a:defRPr/>
            </a:pPr>
            <a:r>
              <a:rPr kumimoji="0" lang="en-GB" sz="2400" b="0" i="1" u="none" strike="noStrike" kern="1200" cap="none" spc="0" normalizeH="0" baseline="0" noProof="0" dirty="0">
                <a:ln>
                  <a:noFill/>
                </a:ln>
                <a:solidFill>
                  <a:schemeClr val="bg1"/>
                </a:solidFill>
                <a:effectLst/>
                <a:uLnTx/>
                <a:uFillTx/>
                <a:latin typeface="Calibri" panose="020F0502020204030204"/>
                <a:ea typeface="+mn-ea"/>
                <a:cs typeface="+mn-cs"/>
              </a:rPr>
              <a:t>"I don't feel confident about contacting my health visitor if I have concerns, and I haven't benefited from their input."</a:t>
            </a:r>
          </a:p>
        </p:txBody>
      </p:sp>
    </p:spTree>
    <p:extLst>
      <p:ext uri="{BB962C8B-B14F-4D97-AF65-F5344CB8AC3E}">
        <p14:creationId xmlns:p14="http://schemas.microsoft.com/office/powerpoint/2010/main" val="2824220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37D5D4-5EDA-AB5A-CA9B-6E5F679BF013}"/>
              </a:ext>
            </a:extLst>
          </p:cNvPr>
          <p:cNvSpPr txBox="1"/>
          <p:nvPr/>
        </p:nvSpPr>
        <p:spPr>
          <a:xfrm>
            <a:off x="3016250" y="2746375"/>
            <a:ext cx="5562600" cy="1200329"/>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rPr>
              <a:t>Lisa please embed Susie’s parent video here</a:t>
            </a:r>
            <a:endParaRPr lang="en-GB" dirty="0">
              <a:latin typeface="Calibri" panose="020F0502020204030204" pitchFamily="34" charset="0"/>
              <a:ea typeface="Calibri" panose="020F0502020204030204" pitchFamily="34" charset="0"/>
            </a:endParaRPr>
          </a:p>
          <a:p>
            <a:endParaRPr lang="en-GB" sz="1800" dirty="0">
              <a:solidFill>
                <a:srgbClr val="0563C1"/>
              </a:solidFill>
              <a:effectLst/>
              <a:latin typeface="Calibri" panose="020F0502020204030204" pitchFamily="34" charset="0"/>
              <a:ea typeface="Calibri" panose="020F0502020204030204" pitchFamily="34" charset="0"/>
            </a:endParaRPr>
          </a:p>
          <a:p>
            <a:r>
              <a:rPr lang="en-GB" sz="1800" dirty="0">
                <a:solidFill>
                  <a:srgbClr val="0563C1"/>
                </a:solidFill>
                <a:effectLst/>
                <a:latin typeface="Calibri" panose="020F0502020204030204" pitchFamily="34" charset="0"/>
                <a:ea typeface="Calibri" panose="020F0502020204030204" pitchFamily="34" charset="0"/>
              </a:rPr>
              <a:t>https://vimeo.com/sightlinevideobox/review/728137594/64fa252c5d</a:t>
            </a:r>
          </a:p>
        </p:txBody>
      </p:sp>
      <p:pic>
        <p:nvPicPr>
          <p:cNvPr id="3" name="Online Media 2" title="IHV - Parent insight on Postnatal Contraception-8722_1">
            <a:hlinkClick r:id="" action="ppaction://media"/>
            <a:extLst>
              <a:ext uri="{FF2B5EF4-FFF2-40B4-BE49-F238E27FC236}">
                <a16:creationId xmlns:a16="http://schemas.microsoft.com/office/drawing/2014/main" id="{17A08331-5180-407D-B914-517CA6548EA5}"/>
              </a:ext>
            </a:extLst>
          </p:cNvPr>
          <p:cNvPicPr>
            <a:picLocks noRot="1" noChangeAspect="1"/>
          </p:cNvPicPr>
          <p:nvPr>
            <a:videoFile r:link="rId1"/>
          </p:nvPr>
        </p:nvPicPr>
        <p:blipFill>
          <a:blip r:embed="rId4"/>
          <a:stretch>
            <a:fillRect/>
          </a:stretch>
        </p:blipFill>
        <p:spPr>
          <a:xfrm>
            <a:off x="337502" y="1222375"/>
            <a:ext cx="10234295" cy="5765799"/>
          </a:xfrm>
          <a:prstGeom prst="rect">
            <a:avLst/>
          </a:prstGeom>
        </p:spPr>
      </p:pic>
    </p:spTree>
    <p:extLst>
      <p:ext uri="{BB962C8B-B14F-4D97-AF65-F5344CB8AC3E}">
        <p14:creationId xmlns:p14="http://schemas.microsoft.com/office/powerpoint/2010/main" val="374754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19931-B8FF-4623-AED8-AFD6C7CE1237}"/>
              </a:ext>
            </a:extLst>
          </p:cNvPr>
          <p:cNvSpPr>
            <a:spLocks noGrp="1"/>
          </p:cNvSpPr>
          <p:nvPr>
            <p:ph type="title"/>
          </p:nvPr>
        </p:nvSpPr>
        <p:spPr>
          <a:xfrm>
            <a:off x="7911969" y="1680210"/>
            <a:ext cx="2618232" cy="2800350"/>
          </a:xfrm>
        </p:spPr>
        <p:txBody>
          <a:bodyPr vert="horz" lIns="91440" tIns="45720" rIns="91440" bIns="45720" rtlCol="0" anchor="b">
            <a:normAutofit/>
          </a:bodyPr>
          <a:lstStyle/>
          <a:p>
            <a:pPr defTabSz="914400"/>
            <a:r>
              <a:rPr lang="en-US" sz="4000" dirty="0">
                <a:solidFill>
                  <a:srgbClr val="932784"/>
                </a:solidFill>
              </a:rPr>
              <a:t>Break</a:t>
            </a:r>
            <a:r>
              <a:rPr lang="en-US" sz="4000" dirty="0">
                <a:solidFill>
                  <a:schemeClr val="tx1"/>
                </a:solidFill>
              </a:rPr>
              <a:t> </a:t>
            </a:r>
          </a:p>
        </p:txBody>
      </p:sp>
      <p:pic>
        <p:nvPicPr>
          <p:cNvPr id="5" name="Picture 4" descr="Food on a table">
            <a:extLst>
              <a:ext uri="{FF2B5EF4-FFF2-40B4-BE49-F238E27FC236}">
                <a16:creationId xmlns:a16="http://schemas.microsoft.com/office/drawing/2014/main" id="{FF720EC1-614F-49B6-87AF-4C3624552E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53" r="1850" b="-1"/>
          <a:stretch/>
        </p:blipFill>
        <p:spPr>
          <a:xfrm>
            <a:off x="824917" y="527706"/>
            <a:ext cx="6945305" cy="606042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1488360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8CAFE8-EC60-E6CA-6C07-0E791C56BA85}"/>
              </a:ext>
            </a:extLst>
          </p:cNvPr>
          <p:cNvSpPr>
            <a:spLocks noGrp="1"/>
          </p:cNvSpPr>
          <p:nvPr>
            <p:ph type="title"/>
          </p:nvPr>
        </p:nvSpPr>
        <p:spPr/>
        <p:txBody>
          <a:bodyPr/>
          <a:lstStyle/>
          <a:p>
            <a:r>
              <a:rPr lang="en-GB" dirty="0"/>
              <a:t>Terms &amp; Conditions of use of slides</a:t>
            </a:r>
          </a:p>
        </p:txBody>
      </p:sp>
      <p:sp>
        <p:nvSpPr>
          <p:cNvPr id="5" name="Text Placeholder 4">
            <a:extLst>
              <a:ext uri="{FF2B5EF4-FFF2-40B4-BE49-F238E27FC236}">
                <a16:creationId xmlns:a16="http://schemas.microsoft.com/office/drawing/2014/main" id="{8B4B555B-2197-83DF-65EE-58D63B8AFEA4}"/>
              </a:ext>
            </a:extLst>
          </p:cNvPr>
          <p:cNvSpPr>
            <a:spLocks noGrp="1"/>
          </p:cNvSpPr>
          <p:nvPr>
            <p:ph type="body" sz="quarter" idx="10"/>
          </p:nvPr>
        </p:nvSpPr>
        <p:spPr>
          <a:xfrm>
            <a:off x="1720850" y="2517775"/>
            <a:ext cx="8001000" cy="3962400"/>
          </a:xfrm>
        </p:spPr>
        <p:txBody>
          <a:bodyPr/>
          <a:lstStyle/>
          <a:p>
            <a:pPr marL="0" indent="0">
              <a:buNone/>
            </a:pPr>
            <a:r>
              <a:rPr lang="en-GB" dirty="0">
                <a:solidFill>
                  <a:srgbClr val="932784"/>
                </a:solidFill>
              </a:rPr>
              <a:t>This presentation has been provided for the purpose of providing postnatal contraception training to colleagues, which has been developed by the iHV.</a:t>
            </a:r>
          </a:p>
          <a:p>
            <a:pPr marL="0" indent="0">
              <a:buNone/>
            </a:pPr>
            <a:r>
              <a:rPr lang="en-GB" dirty="0">
                <a:solidFill>
                  <a:srgbClr val="932784"/>
                </a:solidFill>
              </a:rPr>
              <a:t>The slide set remains the intellectual property of the iHV and its use in activities leading to commercial gain is therefore not permitted. </a:t>
            </a:r>
          </a:p>
          <a:p>
            <a:pPr marL="0" indent="0">
              <a:buNone/>
            </a:pPr>
            <a:r>
              <a:rPr lang="en-GB" dirty="0">
                <a:solidFill>
                  <a:srgbClr val="932784"/>
                </a:solidFill>
              </a:rPr>
              <a:t>The slides should not be amended without permission of the iHV and are considered accurate at the point of production in July 2022.</a:t>
            </a:r>
          </a:p>
          <a:p>
            <a:pPr marL="0" indent="0">
              <a:buNone/>
            </a:pPr>
            <a:endParaRPr lang="en-GB" dirty="0">
              <a:solidFill>
                <a:srgbClr val="932784"/>
              </a:solidFill>
            </a:endParaRPr>
          </a:p>
        </p:txBody>
      </p:sp>
    </p:spTree>
    <p:extLst>
      <p:ext uri="{BB962C8B-B14F-4D97-AF65-F5344CB8AC3E}">
        <p14:creationId xmlns:p14="http://schemas.microsoft.com/office/powerpoint/2010/main" val="3795498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7D6EAA-E24E-473F-AEDC-7575F9981351}"/>
              </a:ext>
            </a:extLst>
          </p:cNvPr>
          <p:cNvSpPr>
            <a:spLocks noGrp="1"/>
          </p:cNvSpPr>
          <p:nvPr>
            <p:ph type="title"/>
          </p:nvPr>
        </p:nvSpPr>
        <p:spPr>
          <a:xfrm>
            <a:off x="752740" y="660015"/>
            <a:ext cx="3374268" cy="2695960"/>
          </a:xfrm>
        </p:spPr>
        <p:txBody>
          <a:bodyPr vert="horz" lIns="91440" tIns="45720" rIns="91440" bIns="45720" rtlCol="0" anchor="b">
            <a:normAutofit/>
          </a:bodyPr>
          <a:lstStyle/>
          <a:p>
            <a:pPr defTabSz="914400"/>
            <a:r>
              <a:rPr lang="en-US" sz="5500" kern="1200" dirty="0">
                <a:solidFill>
                  <a:srgbClr val="932784"/>
                </a:solidFill>
                <a:latin typeface="+mj-lt"/>
                <a:ea typeface="+mj-ea"/>
                <a:cs typeface="+mj-cs"/>
              </a:rPr>
              <a:t>Main</a:t>
            </a:r>
          </a:p>
        </p:txBody>
      </p:sp>
      <p:pic>
        <p:nvPicPr>
          <p:cNvPr id="8" name="Picture 7" descr="Food on a bowl">
            <a:extLst>
              <a:ext uri="{FF2B5EF4-FFF2-40B4-BE49-F238E27FC236}">
                <a16:creationId xmlns:a16="http://schemas.microsoft.com/office/drawing/2014/main" id="{9ED67FE2-51AC-4F5D-A838-423198CC5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86" r="15537"/>
          <a:stretch/>
        </p:blipFill>
        <p:spPr>
          <a:xfrm>
            <a:off x="4476976" y="660015"/>
            <a:ext cx="5472160" cy="6311084"/>
          </a:xfrm>
          <a:prstGeom prst="rect">
            <a:avLst/>
          </a:prstGeom>
        </p:spPr>
      </p:pic>
    </p:spTree>
    <p:extLst>
      <p:ext uri="{BB962C8B-B14F-4D97-AF65-F5344CB8AC3E}">
        <p14:creationId xmlns:p14="http://schemas.microsoft.com/office/powerpoint/2010/main" val="3594088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B99B-BB3A-45F8-A06B-C2ED3B3A36FC}"/>
              </a:ext>
            </a:extLst>
          </p:cNvPr>
          <p:cNvSpPr>
            <a:spLocks noGrp="1"/>
          </p:cNvSpPr>
          <p:nvPr>
            <p:ph type="title"/>
          </p:nvPr>
        </p:nvSpPr>
        <p:spPr/>
        <p:txBody>
          <a:bodyPr/>
          <a:lstStyle/>
          <a:p>
            <a:r>
              <a:rPr lang="en-GB" dirty="0"/>
              <a:t>Activity two - Knowledge check</a:t>
            </a:r>
          </a:p>
        </p:txBody>
      </p:sp>
      <p:sp>
        <p:nvSpPr>
          <p:cNvPr id="3" name="Text Placeholder 2">
            <a:extLst>
              <a:ext uri="{FF2B5EF4-FFF2-40B4-BE49-F238E27FC236}">
                <a16:creationId xmlns:a16="http://schemas.microsoft.com/office/drawing/2014/main" id="{0AA72595-9741-4322-933B-CDB173F0997D}"/>
              </a:ext>
            </a:extLst>
          </p:cNvPr>
          <p:cNvSpPr>
            <a:spLocks noGrp="1"/>
          </p:cNvSpPr>
          <p:nvPr>
            <p:ph type="body" sz="quarter" idx="10"/>
          </p:nvPr>
        </p:nvSpPr>
        <p:spPr>
          <a:xfrm>
            <a:off x="1829777" y="2098675"/>
            <a:ext cx="7924800" cy="3581400"/>
          </a:xfrm>
        </p:spPr>
        <p:txBody>
          <a:bodyPr/>
          <a:lstStyle/>
          <a:p>
            <a:pPr lvl="1">
              <a:buBlip>
                <a:blip r:embed="rId3"/>
              </a:buBlip>
            </a:pPr>
            <a:r>
              <a:rPr lang="en-GB" sz="2800" dirty="0">
                <a:solidFill>
                  <a:srgbClr val="932784"/>
                </a:solidFill>
              </a:rPr>
              <a:t> </a:t>
            </a:r>
            <a:r>
              <a:rPr lang="en-GB" sz="3200" dirty="0">
                <a:solidFill>
                  <a:srgbClr val="932784"/>
                </a:solidFill>
              </a:rPr>
              <a:t>Put the contraceptives in order of efficacy</a:t>
            </a:r>
          </a:p>
          <a:p>
            <a:pPr marL="409103" lvl="1" indent="0">
              <a:buNone/>
            </a:pPr>
            <a:endParaRPr lang="en-GB" sz="3200" dirty="0">
              <a:solidFill>
                <a:srgbClr val="932784"/>
              </a:solidFill>
            </a:endParaRPr>
          </a:p>
          <a:p>
            <a:pPr lvl="1">
              <a:buBlip>
                <a:blip r:embed="rId3"/>
              </a:buBlip>
            </a:pPr>
            <a:r>
              <a:rPr lang="en-GB" sz="3200" dirty="0">
                <a:solidFill>
                  <a:srgbClr val="932784"/>
                </a:solidFill>
              </a:rPr>
              <a:t> Group contraceptives which can be used straight after birth</a:t>
            </a:r>
          </a:p>
          <a:p>
            <a:pPr marL="409103" lvl="1" indent="0">
              <a:buNone/>
            </a:pPr>
            <a:endParaRPr lang="en-GB" sz="3200" dirty="0">
              <a:solidFill>
                <a:srgbClr val="932784"/>
              </a:solidFill>
            </a:endParaRPr>
          </a:p>
          <a:p>
            <a:pPr lvl="1">
              <a:buBlip>
                <a:blip r:embed="rId3"/>
              </a:buBlip>
            </a:pPr>
            <a:r>
              <a:rPr lang="en-GB" sz="3200" dirty="0">
                <a:solidFill>
                  <a:srgbClr val="932784"/>
                </a:solidFill>
              </a:rPr>
              <a:t> Which contraceptives can’t be used straight after birth? </a:t>
            </a:r>
          </a:p>
          <a:p>
            <a:pPr lvl="1">
              <a:buBlip>
                <a:blip r:embed="rId3"/>
              </a:buBlip>
            </a:pPr>
            <a:endParaRPr lang="en-GB" sz="2800" dirty="0"/>
          </a:p>
          <a:p>
            <a:pPr marL="409103" lvl="1" indent="0">
              <a:buNone/>
            </a:pPr>
            <a:endParaRPr lang="en-GB" sz="2800" dirty="0"/>
          </a:p>
        </p:txBody>
      </p:sp>
      <p:pic>
        <p:nvPicPr>
          <p:cNvPr id="4" name="Graphic 3" descr="Social network">
            <a:extLst>
              <a:ext uri="{FF2B5EF4-FFF2-40B4-BE49-F238E27FC236}">
                <a16:creationId xmlns:a16="http://schemas.microsoft.com/office/drawing/2014/main" id="{35BC8C29-EC55-4F5E-A3A5-19DBE8C6D8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050" y="4803775"/>
            <a:ext cx="2286000" cy="2286000"/>
          </a:xfrm>
          <a:prstGeom prst="rect">
            <a:avLst/>
          </a:prstGeom>
        </p:spPr>
      </p:pic>
      <p:pic>
        <p:nvPicPr>
          <p:cNvPr id="6" name="Graphic 5" descr="Shuffle with solid fill">
            <a:extLst>
              <a:ext uri="{FF2B5EF4-FFF2-40B4-BE49-F238E27FC236}">
                <a16:creationId xmlns:a16="http://schemas.microsoft.com/office/drawing/2014/main" id="{10571765-5570-28F5-877A-816BB806F1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21850" y="172515"/>
            <a:ext cx="914400" cy="914400"/>
          </a:xfrm>
          <a:prstGeom prst="rect">
            <a:avLst/>
          </a:prstGeom>
        </p:spPr>
      </p:pic>
    </p:spTree>
    <p:extLst>
      <p:ext uri="{BB962C8B-B14F-4D97-AF65-F5344CB8AC3E}">
        <p14:creationId xmlns:p14="http://schemas.microsoft.com/office/powerpoint/2010/main" val="1061235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1C25-11A9-495A-B3CF-A6C1AFD1220B}"/>
              </a:ext>
            </a:extLst>
          </p:cNvPr>
          <p:cNvSpPr>
            <a:spLocks noGrp="1"/>
          </p:cNvSpPr>
          <p:nvPr>
            <p:ph type="title"/>
          </p:nvPr>
        </p:nvSpPr>
        <p:spPr/>
        <p:txBody>
          <a:bodyPr/>
          <a:lstStyle/>
          <a:p>
            <a:r>
              <a:rPr lang="en-GB" sz="3200" dirty="0"/>
              <a:t>Answer to activity two - Order of efficacy with typical use</a:t>
            </a:r>
            <a:br>
              <a:rPr lang="en-GB" dirty="0"/>
            </a:br>
            <a:endParaRPr lang="en-GB" dirty="0"/>
          </a:p>
        </p:txBody>
      </p:sp>
      <p:pic>
        <p:nvPicPr>
          <p:cNvPr id="11" name="Picture 10">
            <a:extLst>
              <a:ext uri="{FF2B5EF4-FFF2-40B4-BE49-F238E27FC236}">
                <a16:creationId xmlns:a16="http://schemas.microsoft.com/office/drawing/2014/main" id="{0E0CEB26-B096-43D0-9034-B5863A1CFF7D}"/>
              </a:ext>
            </a:extLst>
          </p:cNvPr>
          <p:cNvPicPr>
            <a:picLocks noChangeAspect="1"/>
          </p:cNvPicPr>
          <p:nvPr/>
        </p:nvPicPr>
        <p:blipFill rotWithShape="1">
          <a:blip r:embed="rId3"/>
          <a:srcRect l="65162" t="62418" r="25758" b="9771"/>
          <a:stretch/>
        </p:blipFill>
        <p:spPr>
          <a:xfrm>
            <a:off x="4427546" y="4614193"/>
            <a:ext cx="2054209" cy="1769513"/>
          </a:xfrm>
          <a:prstGeom prst="rect">
            <a:avLst/>
          </a:prstGeom>
        </p:spPr>
      </p:pic>
      <p:pic>
        <p:nvPicPr>
          <p:cNvPr id="13" name="Picture 12">
            <a:extLst>
              <a:ext uri="{FF2B5EF4-FFF2-40B4-BE49-F238E27FC236}">
                <a16:creationId xmlns:a16="http://schemas.microsoft.com/office/drawing/2014/main" id="{C7FB8A30-EF5B-496C-B2AB-A3513781401B}"/>
              </a:ext>
            </a:extLst>
          </p:cNvPr>
          <p:cNvPicPr>
            <a:picLocks noChangeAspect="1"/>
          </p:cNvPicPr>
          <p:nvPr/>
        </p:nvPicPr>
        <p:blipFill rotWithShape="1">
          <a:blip r:embed="rId4"/>
          <a:srcRect l="70366" t="61404" r="11479" b="8650"/>
          <a:stretch/>
        </p:blipFill>
        <p:spPr>
          <a:xfrm>
            <a:off x="636927" y="4401851"/>
            <a:ext cx="2133600" cy="1981855"/>
          </a:xfrm>
          <a:prstGeom prst="rect">
            <a:avLst/>
          </a:prstGeom>
        </p:spPr>
      </p:pic>
      <p:pic>
        <p:nvPicPr>
          <p:cNvPr id="10" name="Picture 9">
            <a:extLst>
              <a:ext uri="{FF2B5EF4-FFF2-40B4-BE49-F238E27FC236}">
                <a16:creationId xmlns:a16="http://schemas.microsoft.com/office/drawing/2014/main" id="{01F6050F-AF28-4A97-BEBA-6384B591B268}"/>
              </a:ext>
            </a:extLst>
          </p:cNvPr>
          <p:cNvPicPr>
            <a:picLocks noChangeAspect="1"/>
          </p:cNvPicPr>
          <p:nvPr/>
        </p:nvPicPr>
        <p:blipFill rotWithShape="1">
          <a:blip r:embed="rId4"/>
          <a:srcRect l="10897" t="62400" r="72927" b="9829"/>
          <a:stretch/>
        </p:blipFill>
        <p:spPr>
          <a:xfrm>
            <a:off x="8230400" y="4615696"/>
            <a:ext cx="1828800" cy="1768010"/>
          </a:xfrm>
          <a:prstGeom prst="rect">
            <a:avLst/>
          </a:prstGeom>
        </p:spPr>
      </p:pic>
      <p:sp>
        <p:nvSpPr>
          <p:cNvPr id="19" name="TextBox 18">
            <a:extLst>
              <a:ext uri="{FF2B5EF4-FFF2-40B4-BE49-F238E27FC236}">
                <a16:creationId xmlns:a16="http://schemas.microsoft.com/office/drawing/2014/main" id="{8F7C329B-B139-45BD-B3C7-3379D48CC491}"/>
              </a:ext>
            </a:extLst>
          </p:cNvPr>
          <p:cNvSpPr txBox="1"/>
          <p:nvPr/>
        </p:nvSpPr>
        <p:spPr>
          <a:xfrm>
            <a:off x="464095" y="3736975"/>
            <a:ext cx="2479264" cy="707886"/>
          </a:xfrm>
          <a:prstGeom prst="rect">
            <a:avLst/>
          </a:prstGeom>
          <a:noFill/>
        </p:spPr>
        <p:txBody>
          <a:bodyPr wrap="square">
            <a:spAutoFit/>
          </a:bodyPr>
          <a:lstStyle/>
          <a:p>
            <a:pPr algn="ctr"/>
            <a:r>
              <a:rPr lang="en-GB" sz="2000" b="0" dirty="0">
                <a:solidFill>
                  <a:srgbClr val="932784"/>
                </a:solidFill>
                <a:effectLst/>
              </a:rPr>
              <a:t>IUS (hormonal intrauterine system)</a:t>
            </a:r>
          </a:p>
        </p:txBody>
      </p:sp>
      <p:sp>
        <p:nvSpPr>
          <p:cNvPr id="21" name="TextBox 20">
            <a:extLst>
              <a:ext uri="{FF2B5EF4-FFF2-40B4-BE49-F238E27FC236}">
                <a16:creationId xmlns:a16="http://schemas.microsoft.com/office/drawing/2014/main" id="{5751481C-0B1C-4CEE-BE57-D06E4D8DDB57}"/>
              </a:ext>
            </a:extLst>
          </p:cNvPr>
          <p:cNvSpPr txBox="1"/>
          <p:nvPr/>
        </p:nvSpPr>
        <p:spPr>
          <a:xfrm>
            <a:off x="4329318" y="3750983"/>
            <a:ext cx="2250664" cy="707886"/>
          </a:xfrm>
          <a:prstGeom prst="rect">
            <a:avLst/>
          </a:prstGeom>
          <a:noFill/>
        </p:spPr>
        <p:txBody>
          <a:bodyPr wrap="square">
            <a:spAutoFit/>
          </a:bodyPr>
          <a:lstStyle/>
          <a:p>
            <a:pPr algn="ctr"/>
            <a:r>
              <a:rPr lang="en-GB" sz="2000" b="0" dirty="0">
                <a:solidFill>
                  <a:srgbClr val="932784"/>
                </a:solidFill>
              </a:rPr>
              <a:t>IUD (copper intrauterine device) </a:t>
            </a:r>
            <a:endParaRPr lang="en-GB" sz="2000" dirty="0"/>
          </a:p>
        </p:txBody>
      </p:sp>
      <p:sp>
        <p:nvSpPr>
          <p:cNvPr id="23" name="TextBox 22">
            <a:extLst>
              <a:ext uri="{FF2B5EF4-FFF2-40B4-BE49-F238E27FC236}">
                <a16:creationId xmlns:a16="http://schemas.microsoft.com/office/drawing/2014/main" id="{50880454-B7B9-405A-AC91-BFCAD4D977DE}"/>
              </a:ext>
            </a:extLst>
          </p:cNvPr>
          <p:cNvSpPr txBox="1"/>
          <p:nvPr/>
        </p:nvSpPr>
        <p:spPr>
          <a:xfrm>
            <a:off x="8274050" y="3736974"/>
            <a:ext cx="1761319" cy="707886"/>
          </a:xfrm>
          <a:prstGeom prst="rect">
            <a:avLst/>
          </a:prstGeom>
          <a:noFill/>
        </p:spPr>
        <p:txBody>
          <a:bodyPr wrap="square">
            <a:spAutoFit/>
          </a:bodyPr>
          <a:lstStyle/>
          <a:p>
            <a:pPr algn="ctr"/>
            <a:r>
              <a:rPr lang="en-GB" sz="2000" b="0" dirty="0">
                <a:solidFill>
                  <a:srgbClr val="932784"/>
                </a:solidFill>
                <a:effectLst/>
              </a:rPr>
              <a:t>Contraceptive implant</a:t>
            </a:r>
            <a:endParaRPr lang="en-GB" sz="2000" b="0" dirty="0"/>
          </a:p>
        </p:txBody>
      </p:sp>
      <p:sp>
        <p:nvSpPr>
          <p:cNvPr id="25" name="TextBox 24">
            <a:extLst>
              <a:ext uri="{FF2B5EF4-FFF2-40B4-BE49-F238E27FC236}">
                <a16:creationId xmlns:a16="http://schemas.microsoft.com/office/drawing/2014/main" id="{138B4921-661E-4E16-98B5-1A37E0A776C2}"/>
              </a:ext>
            </a:extLst>
          </p:cNvPr>
          <p:cNvSpPr txBox="1"/>
          <p:nvPr/>
        </p:nvSpPr>
        <p:spPr>
          <a:xfrm>
            <a:off x="2390391" y="2180709"/>
            <a:ext cx="5680036" cy="646331"/>
          </a:xfrm>
          <a:prstGeom prst="rect">
            <a:avLst/>
          </a:prstGeom>
          <a:noFill/>
        </p:spPr>
        <p:txBody>
          <a:bodyPr wrap="square">
            <a:spAutoFit/>
          </a:bodyPr>
          <a:lstStyle/>
          <a:p>
            <a:pPr algn="ctr"/>
            <a:r>
              <a:rPr kumimoji="0" lang="en-GB" sz="3600" b="1" u="none" strike="noStrike" kern="1200" cap="none" spc="0" normalizeH="0" baseline="0" noProof="0" dirty="0">
                <a:ln>
                  <a:noFill/>
                </a:ln>
                <a:solidFill>
                  <a:srgbClr val="932784"/>
                </a:solidFill>
                <a:effectLst/>
                <a:uLnTx/>
                <a:uFillTx/>
              </a:rPr>
              <a:t>More than 99% effective</a:t>
            </a:r>
            <a:endParaRPr lang="en-GB" sz="3600" dirty="0"/>
          </a:p>
        </p:txBody>
      </p:sp>
    </p:spTree>
    <p:extLst>
      <p:ext uri="{BB962C8B-B14F-4D97-AF65-F5344CB8AC3E}">
        <p14:creationId xmlns:p14="http://schemas.microsoft.com/office/powerpoint/2010/main" val="77395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1C25-11A9-495A-B3CF-A6C1AFD1220B}"/>
              </a:ext>
            </a:extLst>
          </p:cNvPr>
          <p:cNvSpPr>
            <a:spLocks noGrp="1"/>
          </p:cNvSpPr>
          <p:nvPr>
            <p:ph type="title"/>
          </p:nvPr>
        </p:nvSpPr>
        <p:spPr/>
        <p:txBody>
          <a:bodyPr/>
          <a:lstStyle/>
          <a:p>
            <a:pPr algn="ctr"/>
            <a:r>
              <a:rPr lang="en-GB" dirty="0"/>
              <a:t>90-95% effective</a:t>
            </a:r>
            <a:br>
              <a:rPr lang="en-GB" dirty="0"/>
            </a:br>
            <a:br>
              <a:rPr lang="en-GB" dirty="0"/>
            </a:br>
            <a:endParaRPr lang="en-GB" dirty="0"/>
          </a:p>
        </p:txBody>
      </p:sp>
      <p:pic>
        <p:nvPicPr>
          <p:cNvPr id="17" name="Picture 16">
            <a:extLst>
              <a:ext uri="{FF2B5EF4-FFF2-40B4-BE49-F238E27FC236}">
                <a16:creationId xmlns:a16="http://schemas.microsoft.com/office/drawing/2014/main" id="{F5CBD958-FF00-4FCC-8D5E-CCE8AB032836}"/>
              </a:ext>
            </a:extLst>
          </p:cNvPr>
          <p:cNvPicPr>
            <a:picLocks noChangeAspect="1"/>
          </p:cNvPicPr>
          <p:nvPr/>
        </p:nvPicPr>
        <p:blipFill rotWithShape="1">
          <a:blip r:embed="rId3"/>
          <a:srcRect l="30980" t="50000" r="43552" b="14504"/>
          <a:stretch/>
        </p:blipFill>
        <p:spPr>
          <a:xfrm>
            <a:off x="5066104" y="4267195"/>
            <a:ext cx="1886455" cy="1244551"/>
          </a:xfrm>
          <a:prstGeom prst="rect">
            <a:avLst/>
          </a:prstGeom>
        </p:spPr>
      </p:pic>
      <p:pic>
        <p:nvPicPr>
          <p:cNvPr id="34" name="Picture 33">
            <a:extLst>
              <a:ext uri="{FF2B5EF4-FFF2-40B4-BE49-F238E27FC236}">
                <a16:creationId xmlns:a16="http://schemas.microsoft.com/office/drawing/2014/main" id="{65F47746-A7A6-454B-91A5-A71C7327AB91}"/>
              </a:ext>
            </a:extLst>
          </p:cNvPr>
          <p:cNvPicPr>
            <a:picLocks noChangeAspect="1"/>
          </p:cNvPicPr>
          <p:nvPr/>
        </p:nvPicPr>
        <p:blipFill>
          <a:blip r:embed="rId4"/>
          <a:stretch>
            <a:fillRect/>
          </a:stretch>
        </p:blipFill>
        <p:spPr>
          <a:xfrm>
            <a:off x="2583702" y="2676326"/>
            <a:ext cx="1350884" cy="1247582"/>
          </a:xfrm>
          <a:prstGeom prst="rect">
            <a:avLst/>
          </a:prstGeom>
        </p:spPr>
      </p:pic>
      <p:pic>
        <p:nvPicPr>
          <p:cNvPr id="14" name="Picture 13">
            <a:extLst>
              <a:ext uri="{FF2B5EF4-FFF2-40B4-BE49-F238E27FC236}">
                <a16:creationId xmlns:a16="http://schemas.microsoft.com/office/drawing/2014/main" id="{5713E7C1-9957-473B-A542-B602B3CA1311}"/>
              </a:ext>
            </a:extLst>
          </p:cNvPr>
          <p:cNvPicPr>
            <a:picLocks noChangeAspect="1"/>
          </p:cNvPicPr>
          <p:nvPr/>
        </p:nvPicPr>
        <p:blipFill rotWithShape="1">
          <a:blip r:embed="rId5"/>
          <a:srcRect b="23183"/>
          <a:stretch/>
        </p:blipFill>
        <p:spPr>
          <a:xfrm>
            <a:off x="7611944" y="2712460"/>
            <a:ext cx="1886455" cy="1242088"/>
          </a:xfrm>
          <a:prstGeom prst="rect">
            <a:avLst/>
          </a:prstGeom>
        </p:spPr>
      </p:pic>
      <p:pic>
        <p:nvPicPr>
          <p:cNvPr id="18" name="Picture 17">
            <a:extLst>
              <a:ext uri="{FF2B5EF4-FFF2-40B4-BE49-F238E27FC236}">
                <a16:creationId xmlns:a16="http://schemas.microsoft.com/office/drawing/2014/main" id="{F1F7E4E4-87E7-45D1-9DA1-54DB35626086}"/>
              </a:ext>
            </a:extLst>
          </p:cNvPr>
          <p:cNvPicPr>
            <a:picLocks noChangeAspect="1"/>
          </p:cNvPicPr>
          <p:nvPr/>
        </p:nvPicPr>
        <p:blipFill rotWithShape="1">
          <a:blip r:embed="rId3"/>
          <a:srcRect t="50331" r="70735"/>
          <a:stretch/>
        </p:blipFill>
        <p:spPr>
          <a:xfrm>
            <a:off x="8503452" y="5414130"/>
            <a:ext cx="1676400" cy="1346780"/>
          </a:xfrm>
          <a:prstGeom prst="rect">
            <a:avLst/>
          </a:prstGeom>
        </p:spPr>
      </p:pic>
      <p:pic>
        <p:nvPicPr>
          <p:cNvPr id="9" name="Picture 8">
            <a:extLst>
              <a:ext uri="{FF2B5EF4-FFF2-40B4-BE49-F238E27FC236}">
                <a16:creationId xmlns:a16="http://schemas.microsoft.com/office/drawing/2014/main" id="{CD09919C-C967-454C-AFDC-4D32A02F6312}"/>
              </a:ext>
            </a:extLst>
          </p:cNvPr>
          <p:cNvPicPr>
            <a:picLocks noChangeAspect="1"/>
          </p:cNvPicPr>
          <p:nvPr/>
        </p:nvPicPr>
        <p:blipFill rotWithShape="1">
          <a:blip r:embed="rId6"/>
          <a:srcRect l="70366" t="20241" r="13690" b="52480"/>
          <a:stretch/>
        </p:blipFill>
        <p:spPr>
          <a:xfrm>
            <a:off x="1135542" y="4581477"/>
            <a:ext cx="1291695" cy="1244552"/>
          </a:xfrm>
          <a:prstGeom prst="rect">
            <a:avLst/>
          </a:prstGeom>
        </p:spPr>
      </p:pic>
      <p:sp>
        <p:nvSpPr>
          <p:cNvPr id="21" name="TextBox 20">
            <a:extLst>
              <a:ext uri="{FF2B5EF4-FFF2-40B4-BE49-F238E27FC236}">
                <a16:creationId xmlns:a16="http://schemas.microsoft.com/office/drawing/2014/main" id="{105F4569-E4B3-49FF-88F2-7AE7F67E8B46}"/>
              </a:ext>
            </a:extLst>
          </p:cNvPr>
          <p:cNvSpPr txBox="1"/>
          <p:nvPr/>
        </p:nvSpPr>
        <p:spPr>
          <a:xfrm>
            <a:off x="2427237" y="1704337"/>
            <a:ext cx="1886455" cy="707886"/>
          </a:xfrm>
          <a:prstGeom prst="rect">
            <a:avLst/>
          </a:prstGeom>
          <a:noFill/>
        </p:spPr>
        <p:txBody>
          <a:bodyPr wrap="square">
            <a:spAutoFit/>
          </a:bodyPr>
          <a:lstStyle/>
          <a:p>
            <a:pPr algn="ctr"/>
            <a:r>
              <a:rPr kumimoji="0" lang="en-GB" sz="2000" b="0" u="none" strike="noStrike" kern="1200" cap="none" spc="0" normalizeH="0" baseline="0" noProof="0" dirty="0">
                <a:ln>
                  <a:noFill/>
                </a:ln>
                <a:solidFill>
                  <a:srgbClr val="932784"/>
                </a:solidFill>
                <a:effectLst/>
                <a:uLnTx/>
                <a:uFillTx/>
              </a:rPr>
              <a:t>Contraceptive injection is </a:t>
            </a:r>
            <a:r>
              <a:rPr kumimoji="0" lang="en-GB" sz="2000" b="1" u="none" strike="noStrike" kern="1200" cap="none" spc="0" normalizeH="0" baseline="0" noProof="0" dirty="0">
                <a:ln>
                  <a:noFill/>
                </a:ln>
                <a:solidFill>
                  <a:srgbClr val="932784"/>
                </a:solidFill>
                <a:effectLst/>
                <a:uLnTx/>
                <a:uFillTx/>
              </a:rPr>
              <a:t>94% </a:t>
            </a:r>
            <a:endParaRPr lang="en-GB" sz="2000" b="1" dirty="0"/>
          </a:p>
        </p:txBody>
      </p:sp>
      <p:sp>
        <p:nvSpPr>
          <p:cNvPr id="23" name="TextBox 22">
            <a:extLst>
              <a:ext uri="{FF2B5EF4-FFF2-40B4-BE49-F238E27FC236}">
                <a16:creationId xmlns:a16="http://schemas.microsoft.com/office/drawing/2014/main" id="{CB4F1BE2-BC73-42FC-A9A4-AACCC5EA0ABE}"/>
              </a:ext>
            </a:extLst>
          </p:cNvPr>
          <p:cNvSpPr txBox="1"/>
          <p:nvPr/>
        </p:nvSpPr>
        <p:spPr>
          <a:xfrm>
            <a:off x="2645673" y="5430566"/>
            <a:ext cx="1449582" cy="400110"/>
          </a:xfrm>
          <a:prstGeom prst="rect">
            <a:avLst/>
          </a:prstGeom>
          <a:noFill/>
        </p:spPr>
        <p:txBody>
          <a:bodyPr wrap="square">
            <a:spAutoFit/>
          </a:bodyPr>
          <a:lstStyle/>
          <a:p>
            <a:pPr algn="ctr"/>
            <a:r>
              <a:rPr lang="en-GB" sz="2000" b="0" dirty="0">
                <a:solidFill>
                  <a:srgbClr val="932784"/>
                </a:solidFill>
              </a:rPr>
              <a:t>Patch </a:t>
            </a:r>
            <a:r>
              <a:rPr lang="en-GB" sz="2000" b="1" dirty="0">
                <a:solidFill>
                  <a:srgbClr val="932784"/>
                </a:solidFill>
              </a:rPr>
              <a:t>91%</a:t>
            </a:r>
          </a:p>
        </p:txBody>
      </p:sp>
      <p:sp>
        <p:nvSpPr>
          <p:cNvPr id="25" name="TextBox 24">
            <a:extLst>
              <a:ext uri="{FF2B5EF4-FFF2-40B4-BE49-F238E27FC236}">
                <a16:creationId xmlns:a16="http://schemas.microsoft.com/office/drawing/2014/main" id="{28FF1E43-B622-4BD2-93ED-869FC528A2CA}"/>
              </a:ext>
            </a:extLst>
          </p:cNvPr>
          <p:cNvSpPr txBox="1"/>
          <p:nvPr/>
        </p:nvSpPr>
        <p:spPr>
          <a:xfrm>
            <a:off x="4757004" y="3566209"/>
            <a:ext cx="2018478" cy="707886"/>
          </a:xfrm>
          <a:prstGeom prst="rect">
            <a:avLst/>
          </a:prstGeom>
          <a:noFill/>
        </p:spPr>
        <p:txBody>
          <a:bodyPr wrap="square">
            <a:spAutoFit/>
          </a:bodyPr>
          <a:lstStyle/>
          <a:p>
            <a:pPr algn="ctr"/>
            <a:r>
              <a:rPr kumimoji="0" lang="en-GB" sz="2000" b="0" u="none" strike="noStrike" kern="1200" cap="none" spc="0" normalizeH="0" baseline="0" noProof="0" dirty="0">
                <a:ln>
                  <a:noFill/>
                </a:ln>
                <a:solidFill>
                  <a:srgbClr val="932784"/>
                </a:solidFill>
                <a:effectLst/>
                <a:uLnTx/>
                <a:uFillTx/>
              </a:rPr>
              <a:t>Progestogen-only pill (POP) is </a:t>
            </a:r>
            <a:r>
              <a:rPr kumimoji="0" lang="en-GB" sz="2000" b="1" u="none" strike="noStrike" kern="1200" cap="none" spc="0" normalizeH="0" baseline="0" noProof="0" dirty="0">
                <a:ln>
                  <a:noFill/>
                </a:ln>
                <a:solidFill>
                  <a:srgbClr val="932784"/>
                </a:solidFill>
                <a:effectLst/>
                <a:uLnTx/>
                <a:uFillTx/>
              </a:rPr>
              <a:t>91% </a:t>
            </a:r>
            <a:endParaRPr lang="en-GB" sz="2000" b="1" dirty="0"/>
          </a:p>
        </p:txBody>
      </p:sp>
      <p:sp>
        <p:nvSpPr>
          <p:cNvPr id="27" name="TextBox 26">
            <a:extLst>
              <a:ext uri="{FF2B5EF4-FFF2-40B4-BE49-F238E27FC236}">
                <a16:creationId xmlns:a16="http://schemas.microsoft.com/office/drawing/2014/main" id="{9A7B3D03-377E-4F5D-961B-8DC2A757A9F5}"/>
              </a:ext>
            </a:extLst>
          </p:cNvPr>
          <p:cNvSpPr txBox="1"/>
          <p:nvPr/>
        </p:nvSpPr>
        <p:spPr>
          <a:xfrm>
            <a:off x="6146061" y="6023775"/>
            <a:ext cx="2206711" cy="400110"/>
          </a:xfrm>
          <a:prstGeom prst="rect">
            <a:avLst/>
          </a:prstGeom>
          <a:noFill/>
        </p:spPr>
        <p:txBody>
          <a:bodyPr wrap="square">
            <a:spAutoFit/>
          </a:bodyPr>
          <a:lstStyle/>
          <a:p>
            <a:pPr algn="ctr"/>
            <a:r>
              <a:rPr lang="en-GB" sz="2000" b="0" dirty="0">
                <a:solidFill>
                  <a:srgbClr val="932784"/>
                </a:solidFill>
              </a:rPr>
              <a:t>Vaginal ring is </a:t>
            </a:r>
            <a:r>
              <a:rPr lang="en-GB" sz="2000" b="1" dirty="0">
                <a:solidFill>
                  <a:srgbClr val="932784"/>
                </a:solidFill>
              </a:rPr>
              <a:t>91%</a:t>
            </a:r>
          </a:p>
        </p:txBody>
      </p:sp>
      <p:sp>
        <p:nvSpPr>
          <p:cNvPr id="29" name="TextBox 28">
            <a:extLst>
              <a:ext uri="{FF2B5EF4-FFF2-40B4-BE49-F238E27FC236}">
                <a16:creationId xmlns:a16="http://schemas.microsoft.com/office/drawing/2014/main" id="{DA9E833C-2458-4375-8600-7C955621B785}"/>
              </a:ext>
            </a:extLst>
          </p:cNvPr>
          <p:cNvSpPr txBox="1"/>
          <p:nvPr/>
        </p:nvSpPr>
        <p:spPr>
          <a:xfrm>
            <a:off x="5486102" y="1719156"/>
            <a:ext cx="3747246" cy="1015663"/>
          </a:xfrm>
          <a:prstGeom prst="rect">
            <a:avLst/>
          </a:prstGeom>
          <a:noFill/>
        </p:spPr>
        <p:txBody>
          <a:bodyPr wrap="square">
            <a:spAutoFit/>
          </a:bodyPr>
          <a:lstStyle/>
          <a:p>
            <a:pPr algn="ctr"/>
            <a:r>
              <a:rPr lang="en-GB" sz="2000" b="0" dirty="0">
                <a:solidFill>
                  <a:srgbClr val="932784"/>
                </a:solidFill>
              </a:rPr>
              <a:t>All Combined Hormonal Contraception (CHC) methods are </a:t>
            </a:r>
            <a:r>
              <a:rPr lang="en-GB" sz="2000" b="1" dirty="0">
                <a:solidFill>
                  <a:srgbClr val="932784"/>
                </a:solidFill>
              </a:rPr>
              <a:t>91%</a:t>
            </a:r>
          </a:p>
        </p:txBody>
      </p:sp>
    </p:spTree>
    <p:extLst>
      <p:ext uri="{BB962C8B-B14F-4D97-AF65-F5344CB8AC3E}">
        <p14:creationId xmlns:p14="http://schemas.microsoft.com/office/powerpoint/2010/main" val="1335910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1C25-11A9-495A-B3CF-A6C1AFD1220B}"/>
              </a:ext>
            </a:extLst>
          </p:cNvPr>
          <p:cNvSpPr>
            <a:spLocks noGrp="1"/>
          </p:cNvSpPr>
          <p:nvPr>
            <p:ph type="title"/>
          </p:nvPr>
        </p:nvSpPr>
        <p:spPr/>
        <p:txBody>
          <a:bodyPr/>
          <a:lstStyle/>
          <a:p>
            <a:pPr algn="ctr"/>
            <a:r>
              <a:rPr lang="en-GB" dirty="0"/>
              <a:t>80-90% effective</a:t>
            </a:r>
            <a:br>
              <a:rPr lang="en-GB" dirty="0"/>
            </a:br>
            <a:br>
              <a:rPr lang="en-GB" dirty="0"/>
            </a:br>
            <a:endParaRPr lang="en-GB" dirty="0"/>
          </a:p>
        </p:txBody>
      </p:sp>
      <p:pic>
        <p:nvPicPr>
          <p:cNvPr id="12" name="Picture 11">
            <a:extLst>
              <a:ext uri="{FF2B5EF4-FFF2-40B4-BE49-F238E27FC236}">
                <a16:creationId xmlns:a16="http://schemas.microsoft.com/office/drawing/2014/main" id="{DB3BB069-A471-4FB8-9CFF-84FDD88B98D2}"/>
              </a:ext>
            </a:extLst>
          </p:cNvPr>
          <p:cNvPicPr>
            <a:picLocks noChangeAspect="1"/>
          </p:cNvPicPr>
          <p:nvPr/>
        </p:nvPicPr>
        <p:blipFill rotWithShape="1">
          <a:blip r:embed="rId3"/>
          <a:srcRect l="50000" t="62400" r="31845" b="8650"/>
          <a:stretch/>
        </p:blipFill>
        <p:spPr>
          <a:xfrm>
            <a:off x="2142654" y="3203575"/>
            <a:ext cx="2806820" cy="2520463"/>
          </a:xfrm>
          <a:prstGeom prst="rect">
            <a:avLst/>
          </a:prstGeom>
        </p:spPr>
      </p:pic>
      <p:pic>
        <p:nvPicPr>
          <p:cNvPr id="7" name="Picture 6">
            <a:extLst>
              <a:ext uri="{FF2B5EF4-FFF2-40B4-BE49-F238E27FC236}">
                <a16:creationId xmlns:a16="http://schemas.microsoft.com/office/drawing/2014/main" id="{23A2A445-2B24-4E49-8DF0-71269EF8EED2}"/>
              </a:ext>
            </a:extLst>
          </p:cNvPr>
          <p:cNvPicPr>
            <a:picLocks noChangeAspect="1"/>
          </p:cNvPicPr>
          <p:nvPr/>
        </p:nvPicPr>
        <p:blipFill rotWithShape="1">
          <a:blip r:embed="rId3"/>
          <a:srcRect l="29052" t="20241" r="50000" b="55130"/>
          <a:stretch/>
        </p:blipFill>
        <p:spPr>
          <a:xfrm>
            <a:off x="6445250" y="3399504"/>
            <a:ext cx="3214997" cy="2128603"/>
          </a:xfrm>
          <a:prstGeom prst="rect">
            <a:avLst/>
          </a:prstGeom>
        </p:spPr>
      </p:pic>
      <p:sp>
        <p:nvSpPr>
          <p:cNvPr id="19" name="TextBox 18">
            <a:extLst>
              <a:ext uri="{FF2B5EF4-FFF2-40B4-BE49-F238E27FC236}">
                <a16:creationId xmlns:a16="http://schemas.microsoft.com/office/drawing/2014/main" id="{D1B9AD11-6CE9-4B66-BC89-A92E96584B86}"/>
              </a:ext>
            </a:extLst>
          </p:cNvPr>
          <p:cNvSpPr txBox="1"/>
          <p:nvPr/>
        </p:nvSpPr>
        <p:spPr>
          <a:xfrm>
            <a:off x="2711450" y="1984375"/>
            <a:ext cx="1981200" cy="707886"/>
          </a:xfrm>
          <a:prstGeom prst="rect">
            <a:avLst/>
          </a:prstGeom>
          <a:noFill/>
        </p:spPr>
        <p:txBody>
          <a:bodyPr wrap="square">
            <a:spAutoFit/>
          </a:bodyPr>
          <a:lstStyle/>
          <a:p>
            <a:pPr algn="ctr"/>
            <a:r>
              <a:rPr kumimoji="0" lang="en-GB" sz="2000" b="0" u="none" strike="noStrike" kern="1200" cap="none" spc="0" normalizeH="0" baseline="0" noProof="0" dirty="0">
                <a:ln>
                  <a:noFill/>
                </a:ln>
                <a:solidFill>
                  <a:srgbClr val="932784"/>
                </a:solidFill>
                <a:effectLst/>
                <a:uLnTx/>
                <a:uFillTx/>
              </a:rPr>
              <a:t>Diaphragm/Cap is </a:t>
            </a:r>
            <a:r>
              <a:rPr kumimoji="0" lang="en-GB" sz="2000" b="1" u="none" strike="noStrike" kern="1200" cap="none" spc="0" normalizeH="0" baseline="0" noProof="0" dirty="0">
                <a:ln>
                  <a:noFill/>
                </a:ln>
                <a:solidFill>
                  <a:srgbClr val="932784"/>
                </a:solidFill>
                <a:effectLst/>
                <a:uLnTx/>
                <a:uFillTx/>
              </a:rPr>
              <a:t>88%</a:t>
            </a:r>
            <a:endParaRPr lang="en-GB" sz="2000" b="1" dirty="0"/>
          </a:p>
        </p:txBody>
      </p:sp>
      <p:sp>
        <p:nvSpPr>
          <p:cNvPr id="21" name="TextBox 20">
            <a:extLst>
              <a:ext uri="{FF2B5EF4-FFF2-40B4-BE49-F238E27FC236}">
                <a16:creationId xmlns:a16="http://schemas.microsoft.com/office/drawing/2014/main" id="{16884ED9-4E18-4D46-BDE0-E11DC0D082C0}"/>
              </a:ext>
            </a:extLst>
          </p:cNvPr>
          <p:cNvSpPr txBox="1"/>
          <p:nvPr/>
        </p:nvSpPr>
        <p:spPr>
          <a:xfrm>
            <a:off x="7054850" y="2001894"/>
            <a:ext cx="1641064" cy="707886"/>
          </a:xfrm>
          <a:prstGeom prst="rect">
            <a:avLst/>
          </a:prstGeom>
          <a:noFill/>
        </p:spPr>
        <p:txBody>
          <a:bodyPr wrap="square">
            <a:spAutoFit/>
          </a:bodyPr>
          <a:lstStyle/>
          <a:p>
            <a:pPr algn="ctr"/>
            <a:r>
              <a:rPr lang="en-GB" sz="2000" b="0" dirty="0">
                <a:solidFill>
                  <a:srgbClr val="932784"/>
                </a:solidFill>
                <a:effectLst/>
              </a:rPr>
              <a:t>Male condom is </a:t>
            </a:r>
            <a:r>
              <a:rPr lang="en-GB" sz="2000" b="1" dirty="0">
                <a:solidFill>
                  <a:srgbClr val="932784"/>
                </a:solidFill>
                <a:effectLst/>
              </a:rPr>
              <a:t>82%</a:t>
            </a:r>
            <a:endParaRPr lang="en-GB" sz="2000" b="1" dirty="0"/>
          </a:p>
        </p:txBody>
      </p:sp>
    </p:spTree>
    <p:extLst>
      <p:ext uri="{BB962C8B-B14F-4D97-AF65-F5344CB8AC3E}">
        <p14:creationId xmlns:p14="http://schemas.microsoft.com/office/powerpoint/2010/main" val="2470449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1C25-11A9-495A-B3CF-A6C1AFD1220B}"/>
              </a:ext>
            </a:extLst>
          </p:cNvPr>
          <p:cNvSpPr>
            <a:spLocks noGrp="1"/>
          </p:cNvSpPr>
          <p:nvPr>
            <p:ph type="title"/>
          </p:nvPr>
        </p:nvSpPr>
        <p:spPr/>
        <p:txBody>
          <a:bodyPr/>
          <a:lstStyle/>
          <a:p>
            <a:pPr algn="ctr"/>
            <a:r>
              <a:rPr lang="en-GB" sz="3200" dirty="0"/>
              <a:t>Less than 80% effective</a:t>
            </a:r>
            <a:br>
              <a:rPr lang="en-GB" sz="3200" dirty="0"/>
            </a:br>
            <a:br>
              <a:rPr lang="en-GB" dirty="0"/>
            </a:br>
            <a:endParaRPr lang="en-GB" dirty="0"/>
          </a:p>
        </p:txBody>
      </p:sp>
      <p:pic>
        <p:nvPicPr>
          <p:cNvPr id="36" name="Picture 35">
            <a:extLst>
              <a:ext uri="{FF2B5EF4-FFF2-40B4-BE49-F238E27FC236}">
                <a16:creationId xmlns:a16="http://schemas.microsoft.com/office/drawing/2014/main" id="{68E62063-202D-4B4B-839F-A4491B258262}"/>
              </a:ext>
            </a:extLst>
          </p:cNvPr>
          <p:cNvPicPr>
            <a:picLocks noChangeAspect="1"/>
          </p:cNvPicPr>
          <p:nvPr/>
        </p:nvPicPr>
        <p:blipFill rotWithShape="1">
          <a:blip r:embed="rId3"/>
          <a:srcRect l="85058" t="49187" r="4986" b="22147"/>
          <a:stretch/>
        </p:blipFill>
        <p:spPr>
          <a:xfrm>
            <a:off x="7029375" y="3736975"/>
            <a:ext cx="2743572" cy="2221797"/>
          </a:xfrm>
          <a:prstGeom prst="rect">
            <a:avLst/>
          </a:prstGeom>
        </p:spPr>
      </p:pic>
      <p:pic>
        <p:nvPicPr>
          <p:cNvPr id="41" name="Picture 40">
            <a:extLst>
              <a:ext uri="{FF2B5EF4-FFF2-40B4-BE49-F238E27FC236}">
                <a16:creationId xmlns:a16="http://schemas.microsoft.com/office/drawing/2014/main" id="{A65A9ED6-1426-4CCF-91B7-46951278F73A}"/>
              </a:ext>
            </a:extLst>
          </p:cNvPr>
          <p:cNvPicPr>
            <a:picLocks noChangeAspect="1"/>
          </p:cNvPicPr>
          <p:nvPr/>
        </p:nvPicPr>
        <p:blipFill rotWithShape="1">
          <a:blip r:embed="rId4"/>
          <a:srcRect t="14286" b="35714"/>
          <a:stretch/>
        </p:blipFill>
        <p:spPr>
          <a:xfrm>
            <a:off x="1949450" y="3588541"/>
            <a:ext cx="4011035" cy="1996605"/>
          </a:xfrm>
          <a:prstGeom prst="rect">
            <a:avLst/>
          </a:prstGeom>
        </p:spPr>
      </p:pic>
      <p:sp>
        <p:nvSpPr>
          <p:cNvPr id="19" name="TextBox 18">
            <a:extLst>
              <a:ext uri="{FF2B5EF4-FFF2-40B4-BE49-F238E27FC236}">
                <a16:creationId xmlns:a16="http://schemas.microsoft.com/office/drawing/2014/main" id="{A4A32539-37A5-4DFF-B628-3370A411F4ED}"/>
              </a:ext>
            </a:extLst>
          </p:cNvPr>
          <p:cNvSpPr txBox="1"/>
          <p:nvPr/>
        </p:nvSpPr>
        <p:spPr>
          <a:xfrm>
            <a:off x="2482850" y="2822575"/>
            <a:ext cx="2711822" cy="400110"/>
          </a:xfrm>
          <a:prstGeom prst="rect">
            <a:avLst/>
          </a:prstGeom>
          <a:noFill/>
        </p:spPr>
        <p:txBody>
          <a:bodyPr wrap="square">
            <a:spAutoFit/>
          </a:bodyPr>
          <a:lstStyle/>
          <a:p>
            <a:pPr algn="r"/>
            <a:r>
              <a:rPr lang="en-GB" sz="2000" b="0" dirty="0">
                <a:solidFill>
                  <a:srgbClr val="932784"/>
                </a:solidFill>
              </a:rPr>
              <a:t>Female condoms is </a:t>
            </a:r>
            <a:r>
              <a:rPr lang="en-GB" sz="2000" b="1" dirty="0">
                <a:solidFill>
                  <a:srgbClr val="932784"/>
                </a:solidFill>
              </a:rPr>
              <a:t>79%</a:t>
            </a:r>
            <a:endParaRPr lang="en-GB" sz="2000" b="1" dirty="0"/>
          </a:p>
        </p:txBody>
      </p:sp>
      <p:sp>
        <p:nvSpPr>
          <p:cNvPr id="21" name="TextBox 20">
            <a:extLst>
              <a:ext uri="{FF2B5EF4-FFF2-40B4-BE49-F238E27FC236}">
                <a16:creationId xmlns:a16="http://schemas.microsoft.com/office/drawing/2014/main" id="{E5E5A1B6-1929-4D06-9B70-EC24B8F3978A}"/>
              </a:ext>
            </a:extLst>
          </p:cNvPr>
          <p:cNvSpPr txBox="1"/>
          <p:nvPr/>
        </p:nvSpPr>
        <p:spPr>
          <a:xfrm>
            <a:off x="6750049" y="2822575"/>
            <a:ext cx="3022897" cy="400110"/>
          </a:xfrm>
          <a:prstGeom prst="rect">
            <a:avLst/>
          </a:prstGeom>
          <a:noFill/>
        </p:spPr>
        <p:txBody>
          <a:bodyPr wrap="square">
            <a:spAutoFit/>
          </a:bodyPr>
          <a:lstStyle/>
          <a:p>
            <a:pPr lvl="0" algn="ctr"/>
            <a:r>
              <a:rPr lang="en-GB" sz="2000" b="0" dirty="0">
                <a:solidFill>
                  <a:srgbClr val="932784"/>
                </a:solidFill>
              </a:rPr>
              <a:t>Fertility Awareness is </a:t>
            </a:r>
            <a:r>
              <a:rPr lang="en-GB" sz="2000" b="1" dirty="0">
                <a:solidFill>
                  <a:srgbClr val="932784"/>
                </a:solidFill>
              </a:rPr>
              <a:t>76%</a:t>
            </a:r>
            <a:endParaRPr lang="en-GB" sz="2000" b="1" dirty="0"/>
          </a:p>
        </p:txBody>
      </p:sp>
    </p:spTree>
    <p:extLst>
      <p:ext uri="{BB962C8B-B14F-4D97-AF65-F5344CB8AC3E}">
        <p14:creationId xmlns:p14="http://schemas.microsoft.com/office/powerpoint/2010/main" val="1870814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1C25-11A9-495A-B3CF-A6C1AFD1220B}"/>
              </a:ext>
            </a:extLst>
          </p:cNvPr>
          <p:cNvSpPr>
            <a:spLocks noGrp="1"/>
          </p:cNvSpPr>
          <p:nvPr>
            <p:ph type="title"/>
          </p:nvPr>
        </p:nvSpPr>
        <p:spPr/>
        <p:txBody>
          <a:bodyPr/>
          <a:lstStyle/>
          <a:p>
            <a:pPr algn="ctr"/>
            <a:r>
              <a:rPr lang="en-GB" sz="3200" dirty="0"/>
              <a:t>Emergency Contraception</a:t>
            </a:r>
            <a:br>
              <a:rPr lang="en-GB" dirty="0"/>
            </a:br>
            <a:endParaRPr lang="en-GB" dirty="0"/>
          </a:p>
        </p:txBody>
      </p:sp>
      <p:pic>
        <p:nvPicPr>
          <p:cNvPr id="34" name="Picture 33">
            <a:extLst>
              <a:ext uri="{FF2B5EF4-FFF2-40B4-BE49-F238E27FC236}">
                <a16:creationId xmlns:a16="http://schemas.microsoft.com/office/drawing/2014/main" id="{65F47746-A7A6-454B-91A5-A71C7327AB91}"/>
              </a:ext>
            </a:extLst>
          </p:cNvPr>
          <p:cNvPicPr>
            <a:picLocks noChangeAspect="1"/>
          </p:cNvPicPr>
          <p:nvPr/>
        </p:nvPicPr>
        <p:blipFill>
          <a:blip r:embed="rId3"/>
          <a:stretch>
            <a:fillRect/>
          </a:stretch>
        </p:blipFill>
        <p:spPr>
          <a:xfrm>
            <a:off x="494331" y="3763251"/>
            <a:ext cx="672160" cy="620760"/>
          </a:xfrm>
          <a:prstGeom prst="rect">
            <a:avLst/>
          </a:prstGeom>
        </p:spPr>
      </p:pic>
      <p:pic>
        <p:nvPicPr>
          <p:cNvPr id="39" name="Picture 38">
            <a:extLst>
              <a:ext uri="{FF2B5EF4-FFF2-40B4-BE49-F238E27FC236}">
                <a16:creationId xmlns:a16="http://schemas.microsoft.com/office/drawing/2014/main" id="{A88506B9-93DE-4007-90D9-7731240FBA73}"/>
              </a:ext>
            </a:extLst>
          </p:cNvPr>
          <p:cNvPicPr>
            <a:picLocks noChangeAspect="1"/>
          </p:cNvPicPr>
          <p:nvPr/>
        </p:nvPicPr>
        <p:blipFill rotWithShape="1">
          <a:blip r:embed="rId4"/>
          <a:srcRect l="69570" t="62418" r="19886" b="17683"/>
          <a:stretch/>
        </p:blipFill>
        <p:spPr>
          <a:xfrm>
            <a:off x="2721382" y="3397253"/>
            <a:ext cx="2192367" cy="1163738"/>
          </a:xfrm>
          <a:prstGeom prst="rect">
            <a:avLst/>
          </a:prstGeom>
        </p:spPr>
      </p:pic>
      <p:pic>
        <p:nvPicPr>
          <p:cNvPr id="40" name="Picture 39">
            <a:extLst>
              <a:ext uri="{FF2B5EF4-FFF2-40B4-BE49-F238E27FC236}">
                <a16:creationId xmlns:a16="http://schemas.microsoft.com/office/drawing/2014/main" id="{D2863C59-EFF3-4F05-A8DC-9383E64D5D1A}"/>
              </a:ext>
            </a:extLst>
          </p:cNvPr>
          <p:cNvPicPr>
            <a:picLocks noChangeAspect="1"/>
          </p:cNvPicPr>
          <p:nvPr/>
        </p:nvPicPr>
        <p:blipFill rotWithShape="1">
          <a:blip r:embed="rId5"/>
          <a:srcRect l="52846" r="-1"/>
          <a:stretch/>
        </p:blipFill>
        <p:spPr>
          <a:xfrm>
            <a:off x="6468640" y="3366906"/>
            <a:ext cx="2442396" cy="1410450"/>
          </a:xfrm>
          <a:prstGeom prst="rect">
            <a:avLst/>
          </a:prstGeom>
        </p:spPr>
      </p:pic>
      <p:sp>
        <p:nvSpPr>
          <p:cNvPr id="20" name="TextBox 19">
            <a:extLst>
              <a:ext uri="{FF2B5EF4-FFF2-40B4-BE49-F238E27FC236}">
                <a16:creationId xmlns:a16="http://schemas.microsoft.com/office/drawing/2014/main" id="{9307D106-A64C-483F-AAE5-E7E627B867C3}"/>
              </a:ext>
            </a:extLst>
          </p:cNvPr>
          <p:cNvSpPr txBox="1"/>
          <p:nvPr/>
        </p:nvSpPr>
        <p:spPr>
          <a:xfrm>
            <a:off x="2863850" y="5864155"/>
            <a:ext cx="5482290" cy="707886"/>
          </a:xfrm>
          <a:prstGeom prst="rect">
            <a:avLst/>
          </a:prstGeom>
          <a:noFill/>
        </p:spPr>
        <p:txBody>
          <a:bodyPr wrap="square">
            <a:spAutoFit/>
          </a:bodyPr>
          <a:lstStyle/>
          <a:p>
            <a:pPr algn="ctr"/>
            <a:r>
              <a:rPr lang="en-GB" sz="2000" b="0" dirty="0">
                <a:solidFill>
                  <a:srgbClr val="932784"/>
                </a:solidFill>
              </a:rPr>
              <a:t>3-Day Emergency Pill </a:t>
            </a:r>
          </a:p>
          <a:p>
            <a:pPr algn="ctr"/>
            <a:r>
              <a:rPr lang="en-GB" sz="2000" b="1" dirty="0">
                <a:solidFill>
                  <a:srgbClr val="932784"/>
                </a:solidFill>
              </a:rPr>
              <a:t>1-3% of users will still become pregnant</a:t>
            </a:r>
          </a:p>
        </p:txBody>
      </p:sp>
      <p:sp>
        <p:nvSpPr>
          <p:cNvPr id="22" name="TextBox 21">
            <a:extLst>
              <a:ext uri="{FF2B5EF4-FFF2-40B4-BE49-F238E27FC236}">
                <a16:creationId xmlns:a16="http://schemas.microsoft.com/office/drawing/2014/main" id="{F3703C01-AC35-4033-91B0-9F05E3B783AF}"/>
              </a:ext>
            </a:extLst>
          </p:cNvPr>
          <p:cNvSpPr txBox="1"/>
          <p:nvPr/>
        </p:nvSpPr>
        <p:spPr>
          <a:xfrm>
            <a:off x="2406650" y="1664123"/>
            <a:ext cx="5680036" cy="707886"/>
          </a:xfrm>
          <a:prstGeom prst="rect">
            <a:avLst/>
          </a:prstGeom>
          <a:noFill/>
        </p:spPr>
        <p:txBody>
          <a:bodyPr wrap="square">
            <a:spAutoFit/>
          </a:bodyPr>
          <a:lstStyle/>
          <a:p>
            <a:pPr algn="ctr"/>
            <a:r>
              <a:rPr lang="en-GB" sz="2000" b="0" dirty="0">
                <a:solidFill>
                  <a:srgbClr val="932784"/>
                </a:solidFill>
              </a:rPr>
              <a:t>5-Day Emergency Pill</a:t>
            </a:r>
          </a:p>
          <a:p>
            <a:pPr algn="ctr"/>
            <a:r>
              <a:rPr lang="en-GB" sz="2000" b="1" dirty="0">
                <a:solidFill>
                  <a:srgbClr val="932784"/>
                </a:solidFill>
              </a:rPr>
              <a:t>1-2% of users will still become pregnant</a:t>
            </a:r>
          </a:p>
        </p:txBody>
      </p:sp>
    </p:spTree>
    <p:extLst>
      <p:ext uri="{BB962C8B-B14F-4D97-AF65-F5344CB8AC3E}">
        <p14:creationId xmlns:p14="http://schemas.microsoft.com/office/powerpoint/2010/main" val="1403556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16CF4-13CE-B1F0-A216-5BBA290E419D}"/>
              </a:ext>
            </a:extLst>
          </p:cNvPr>
          <p:cNvSpPr>
            <a:spLocks noGrp="1"/>
          </p:cNvSpPr>
          <p:nvPr>
            <p:ph type="title"/>
          </p:nvPr>
        </p:nvSpPr>
        <p:spPr>
          <a:xfrm>
            <a:off x="436678" y="265656"/>
            <a:ext cx="9742372" cy="728119"/>
          </a:xfrm>
        </p:spPr>
        <p:txBody>
          <a:bodyPr/>
          <a:lstStyle/>
          <a:p>
            <a:r>
              <a:rPr lang="en-GB" sz="3600" dirty="0"/>
              <a:t>Emergency Contraception – what you need to know</a:t>
            </a:r>
          </a:p>
        </p:txBody>
      </p:sp>
      <p:graphicFrame>
        <p:nvGraphicFramePr>
          <p:cNvPr id="5" name="Diagram 4">
            <a:extLst>
              <a:ext uri="{FF2B5EF4-FFF2-40B4-BE49-F238E27FC236}">
                <a16:creationId xmlns:a16="http://schemas.microsoft.com/office/drawing/2014/main" id="{C7231CA0-AA06-F8AB-1502-760499B8C8ED}"/>
              </a:ext>
            </a:extLst>
          </p:cNvPr>
          <p:cNvGraphicFramePr/>
          <p:nvPr>
            <p:extLst>
              <p:ext uri="{D42A27DB-BD31-4B8C-83A1-F6EECF244321}">
                <p14:modId xmlns:p14="http://schemas.microsoft.com/office/powerpoint/2010/main" val="3489130618"/>
              </p:ext>
            </p:extLst>
          </p:nvPr>
        </p:nvGraphicFramePr>
        <p:xfrm>
          <a:off x="158750" y="1069975"/>
          <a:ext cx="10591800" cy="6158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2502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1C25-11A9-495A-B3CF-A6C1AFD1220B}"/>
              </a:ext>
            </a:extLst>
          </p:cNvPr>
          <p:cNvSpPr>
            <a:spLocks noGrp="1"/>
          </p:cNvSpPr>
          <p:nvPr>
            <p:ph type="title"/>
          </p:nvPr>
        </p:nvSpPr>
        <p:spPr>
          <a:xfrm>
            <a:off x="234950" y="117475"/>
            <a:ext cx="10439400" cy="990600"/>
          </a:xfrm>
        </p:spPr>
        <p:txBody>
          <a:bodyPr/>
          <a:lstStyle/>
          <a:p>
            <a:r>
              <a:rPr lang="en-GB" sz="3600" dirty="0"/>
              <a:t>Answer to activity two – Which contraceptives can be used straight after birth?</a:t>
            </a:r>
          </a:p>
        </p:txBody>
      </p:sp>
      <p:graphicFrame>
        <p:nvGraphicFramePr>
          <p:cNvPr id="5" name="Diagram 4">
            <a:extLst>
              <a:ext uri="{FF2B5EF4-FFF2-40B4-BE49-F238E27FC236}">
                <a16:creationId xmlns:a16="http://schemas.microsoft.com/office/drawing/2014/main" id="{442DAEC9-A35E-9858-A656-DEE7560FE363}"/>
              </a:ext>
            </a:extLst>
          </p:cNvPr>
          <p:cNvGraphicFramePr/>
          <p:nvPr>
            <p:extLst>
              <p:ext uri="{D42A27DB-BD31-4B8C-83A1-F6EECF244321}">
                <p14:modId xmlns:p14="http://schemas.microsoft.com/office/powerpoint/2010/main" val="365073148"/>
              </p:ext>
            </p:extLst>
          </p:nvPr>
        </p:nvGraphicFramePr>
        <p:xfrm>
          <a:off x="234950" y="1298575"/>
          <a:ext cx="10248900" cy="563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3777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4588FB-B91C-69B3-96E7-8646D19C9453}"/>
              </a:ext>
            </a:extLst>
          </p:cNvPr>
          <p:cNvSpPr>
            <a:spLocks noGrp="1"/>
          </p:cNvSpPr>
          <p:nvPr>
            <p:ph type="title"/>
          </p:nvPr>
        </p:nvSpPr>
        <p:spPr>
          <a:xfrm>
            <a:off x="431064" y="345030"/>
            <a:ext cx="10478236" cy="728119"/>
          </a:xfrm>
        </p:spPr>
        <p:txBody>
          <a:bodyPr/>
          <a:lstStyle/>
          <a:p>
            <a:r>
              <a:rPr lang="en-GB" dirty="0"/>
              <a:t>NICE - Contraceptive services for under 25s [PH51]</a:t>
            </a:r>
          </a:p>
        </p:txBody>
      </p:sp>
      <p:graphicFrame>
        <p:nvGraphicFramePr>
          <p:cNvPr id="2" name="Diagram 1">
            <a:extLst>
              <a:ext uri="{FF2B5EF4-FFF2-40B4-BE49-F238E27FC236}">
                <a16:creationId xmlns:a16="http://schemas.microsoft.com/office/drawing/2014/main" id="{627A54BC-528F-B7F5-CDCB-F13002FD6F16}"/>
              </a:ext>
            </a:extLst>
          </p:cNvPr>
          <p:cNvGraphicFramePr/>
          <p:nvPr>
            <p:extLst>
              <p:ext uri="{D42A27DB-BD31-4B8C-83A1-F6EECF244321}">
                <p14:modId xmlns:p14="http://schemas.microsoft.com/office/powerpoint/2010/main" val="2740372120"/>
              </p:ext>
            </p:extLst>
          </p:nvPr>
        </p:nvGraphicFramePr>
        <p:xfrm>
          <a:off x="120650" y="1222375"/>
          <a:ext cx="10668000" cy="5714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7129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0F2EFC-8CBD-4E2E-B21C-6DA64BBCF63D}"/>
              </a:ext>
            </a:extLst>
          </p:cNvPr>
          <p:cNvSpPr>
            <a:spLocks noGrp="1"/>
          </p:cNvSpPr>
          <p:nvPr>
            <p:ph type="title"/>
          </p:nvPr>
        </p:nvSpPr>
        <p:spPr>
          <a:xfrm>
            <a:off x="436678" y="79375"/>
            <a:ext cx="9410700" cy="1142999"/>
          </a:xfrm>
        </p:spPr>
        <p:txBody>
          <a:bodyPr/>
          <a:lstStyle/>
          <a:p>
            <a:pPr algn="ctr"/>
            <a:r>
              <a:rPr lang="en-GB" dirty="0"/>
              <a:t>Welcome to The Contraceptive Café</a:t>
            </a:r>
            <a:br>
              <a:rPr lang="en-GB" dirty="0"/>
            </a:br>
            <a:r>
              <a:rPr lang="en-GB" dirty="0"/>
              <a:t>ADD DATE AND TIME</a:t>
            </a:r>
          </a:p>
        </p:txBody>
      </p:sp>
      <p:sp>
        <p:nvSpPr>
          <p:cNvPr id="5" name="Text Placeholder 4">
            <a:extLst>
              <a:ext uri="{FF2B5EF4-FFF2-40B4-BE49-F238E27FC236}">
                <a16:creationId xmlns:a16="http://schemas.microsoft.com/office/drawing/2014/main" id="{3A145062-B66F-4117-8BEF-9246D2E86867}"/>
              </a:ext>
            </a:extLst>
          </p:cNvPr>
          <p:cNvSpPr>
            <a:spLocks noGrp="1"/>
          </p:cNvSpPr>
          <p:nvPr>
            <p:ph type="body" sz="quarter" idx="10"/>
          </p:nvPr>
        </p:nvSpPr>
        <p:spPr>
          <a:xfrm>
            <a:off x="2406650" y="2670175"/>
            <a:ext cx="7712944" cy="2438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FF3399"/>
                </a:solidFill>
                <a:effectLst/>
                <a:uLnTx/>
                <a:uFillTx/>
                <a:latin typeface="Calibri" panose="020F0502020204030204"/>
                <a:ea typeface="+mn-ea"/>
                <a:cs typeface="+mn-cs"/>
              </a:rPr>
              <a:t>Facilitators</a:t>
            </a:r>
            <a:r>
              <a:rPr kumimoji="0" lang="en-GB" sz="2800" b="0" i="1" u="none" strike="noStrike" kern="1200" cap="none" spc="0" normalizeH="0" baseline="0" noProof="0" dirty="0">
                <a:ln>
                  <a:noFill/>
                </a:ln>
                <a:solidFill>
                  <a:srgbClr val="FF3399"/>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1" u="none" strike="noStrike" kern="1200" cap="none" spc="0" normalizeH="0" baseline="0" noProof="0" dirty="0">
              <a:ln>
                <a:noFill/>
              </a:ln>
              <a:solidFill>
                <a:srgbClr val="932784"/>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932784"/>
                </a:solidFill>
                <a:effectLst/>
                <a:uLnTx/>
                <a:uFillTx/>
                <a:latin typeface="Calibri" panose="020F0502020204030204"/>
                <a:ea typeface="+mn-ea"/>
                <a:cs typeface="+mn-cs"/>
              </a:rPr>
              <a:t>	</a:t>
            </a:r>
            <a:r>
              <a:rPr kumimoji="0" lang="en-GB" sz="2400" b="1" i="1" u="none" strike="noStrike" kern="1200" cap="none" spc="0" normalizeH="0" baseline="0" noProof="0" dirty="0">
                <a:ln>
                  <a:noFill/>
                </a:ln>
                <a:solidFill>
                  <a:srgbClr val="FF3399"/>
                </a:solidFill>
                <a:effectLst/>
                <a:uLnTx/>
                <a:uFillTx/>
                <a:latin typeface="Calibri" panose="020F0502020204030204"/>
                <a:ea typeface="+mn-ea"/>
                <a:cs typeface="+mn-cs"/>
              </a:rPr>
              <a:t>Facilitator 1 Name</a:t>
            </a:r>
            <a:r>
              <a:rPr kumimoji="0" lang="en-GB" sz="2400" b="0" i="1" u="none" strike="noStrike" kern="1200" cap="none" spc="0" normalizeH="0" baseline="0" noProof="0" dirty="0">
                <a:ln>
                  <a:noFill/>
                </a:ln>
                <a:solidFill>
                  <a:srgbClr val="932784"/>
                </a:solidFill>
                <a:effectLst/>
                <a:uLnTx/>
                <a:uFillTx/>
                <a:latin typeface="Calibri" panose="020F0502020204030204"/>
                <a:ea typeface="+mn-ea"/>
                <a:cs typeface="+mn-cs"/>
              </a:rPr>
              <a:t>, Job role, organisation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srgbClr val="932784"/>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932784"/>
                </a:solidFill>
                <a:effectLst/>
                <a:uLnTx/>
                <a:uFillTx/>
                <a:latin typeface="Calibri" panose="020F0502020204030204"/>
                <a:ea typeface="+mn-ea"/>
                <a:cs typeface="+mn-cs"/>
              </a:rPr>
              <a:t>		</a:t>
            </a:r>
            <a:r>
              <a:rPr kumimoji="0" lang="en-GB" sz="2400" b="1" i="1" u="none" strike="noStrike" kern="1200" cap="none" spc="0" normalizeH="0" baseline="0" noProof="0" dirty="0">
                <a:ln>
                  <a:noFill/>
                </a:ln>
                <a:solidFill>
                  <a:srgbClr val="FF3399"/>
                </a:solidFill>
                <a:effectLst/>
                <a:uLnTx/>
                <a:uFillTx/>
                <a:latin typeface="Calibri" panose="020F0502020204030204"/>
                <a:ea typeface="+mn-ea"/>
                <a:cs typeface="+mn-cs"/>
              </a:rPr>
              <a:t> Facilitator 2 Name</a:t>
            </a:r>
            <a:r>
              <a:rPr kumimoji="0" lang="en-GB" sz="2400" b="0" i="1" u="none" strike="noStrike" kern="1200" cap="none" spc="0" normalizeH="0" baseline="0" noProof="0" dirty="0">
                <a:ln>
                  <a:noFill/>
                </a:ln>
                <a:solidFill>
                  <a:srgbClr val="932784"/>
                </a:solidFill>
                <a:effectLst/>
                <a:uLnTx/>
                <a:uFillTx/>
                <a:latin typeface="Calibri" panose="020F0502020204030204"/>
                <a:ea typeface="+mn-ea"/>
                <a:cs typeface="+mn-cs"/>
              </a:rPr>
              <a:t>, Job role, organisation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srgbClr val="93278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519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B4AB-93D4-4AC7-4D23-C79D1F93F63B}"/>
              </a:ext>
            </a:extLst>
          </p:cNvPr>
          <p:cNvSpPr>
            <a:spLocks noGrp="1"/>
          </p:cNvSpPr>
          <p:nvPr>
            <p:ph type="title"/>
          </p:nvPr>
        </p:nvSpPr>
        <p:spPr/>
        <p:txBody>
          <a:bodyPr/>
          <a:lstStyle/>
          <a:p>
            <a:r>
              <a:rPr lang="en-GB" sz="3200" dirty="0"/>
              <a:t>NICE - Contraceptive services for under 25s [PH51] 2014</a:t>
            </a:r>
            <a:br>
              <a:rPr lang="en-GB" dirty="0"/>
            </a:br>
            <a:endParaRPr lang="en-GB" dirty="0"/>
          </a:p>
        </p:txBody>
      </p:sp>
      <p:sp>
        <p:nvSpPr>
          <p:cNvPr id="9" name="TextBox 8">
            <a:extLst>
              <a:ext uri="{FF2B5EF4-FFF2-40B4-BE49-F238E27FC236}">
                <a16:creationId xmlns:a16="http://schemas.microsoft.com/office/drawing/2014/main" id="{365BDFC8-9B5E-0A91-CBC0-38A16B42148B}"/>
              </a:ext>
            </a:extLst>
          </p:cNvPr>
          <p:cNvSpPr txBox="1"/>
          <p:nvPr/>
        </p:nvSpPr>
        <p:spPr>
          <a:xfrm>
            <a:off x="-412750" y="1223958"/>
            <a:ext cx="11322050" cy="1015663"/>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dirty="0">
                <a:ln>
                  <a:noFill/>
                </a:ln>
                <a:solidFill>
                  <a:srgbClr val="932784"/>
                </a:solidFill>
                <a:effectLst/>
                <a:uLnTx/>
                <a:uFillTx/>
                <a:latin typeface="Calibri" panose="020F0502020204030204"/>
                <a:ea typeface="+mn-ea"/>
                <a:cs typeface="+mn-cs"/>
              </a:rPr>
              <a:t>The guidance states: </a:t>
            </a:r>
            <a:r>
              <a:rPr kumimoji="0" lang="en-GB" sz="2000" b="0" i="0" u="none" strike="noStrike" kern="1200" cap="none" spc="0" normalizeH="0" baseline="0" noProof="0" dirty="0">
                <a:ln>
                  <a:noFill/>
                </a:ln>
                <a:solidFill>
                  <a:srgbClr val="932784"/>
                </a:solidFill>
                <a:effectLst/>
                <a:uLnTx/>
                <a:uFillTx/>
                <a:latin typeface="Calibri" panose="020F0502020204030204"/>
                <a:ea typeface="+mn-ea"/>
                <a:cs typeface="+mn-cs"/>
              </a:rPr>
              <a:t>'A doctor or </a:t>
            </a:r>
            <a:r>
              <a:rPr kumimoji="0" lang="en-GB" sz="2000" b="1" i="0" u="none" strike="noStrike" kern="1200" cap="none" spc="0" normalizeH="0" baseline="0" noProof="0" dirty="0">
                <a:ln>
                  <a:noFill/>
                </a:ln>
                <a:solidFill>
                  <a:srgbClr val="932784"/>
                </a:solidFill>
                <a:effectLst/>
                <a:uLnTx/>
                <a:uFillTx/>
                <a:latin typeface="Calibri" panose="020F0502020204030204"/>
                <a:ea typeface="+mn-ea"/>
                <a:cs typeface="+mn-cs"/>
              </a:rPr>
              <a:t>health professional is able to provide contraception, </a:t>
            </a:r>
            <a:r>
              <a:rPr kumimoji="0" lang="en-GB" sz="2000" b="0" i="0" u="none" strike="noStrike" kern="1200" cap="none" spc="0" normalizeH="0" baseline="0" noProof="0" dirty="0">
                <a:ln>
                  <a:noFill/>
                </a:ln>
                <a:solidFill>
                  <a:srgbClr val="932784"/>
                </a:solidFill>
                <a:effectLst/>
                <a:uLnTx/>
                <a:uFillTx/>
                <a:latin typeface="Calibri" panose="020F0502020204030204"/>
                <a:ea typeface="+mn-ea"/>
                <a:cs typeface="+mn-cs"/>
              </a:rPr>
              <a:t>sexual and reproductive health advice and treatment, </a:t>
            </a:r>
            <a:r>
              <a:rPr kumimoji="0" lang="en-GB" sz="2000" b="1" i="0" u="none" strike="noStrike" kern="1200" cap="none" spc="0" normalizeH="0" baseline="0" noProof="0" dirty="0">
                <a:ln>
                  <a:noFill/>
                </a:ln>
                <a:solidFill>
                  <a:srgbClr val="932784"/>
                </a:solidFill>
                <a:effectLst/>
                <a:uLnTx/>
                <a:uFillTx/>
                <a:latin typeface="Calibri" panose="020F0502020204030204"/>
                <a:ea typeface="+mn-ea"/>
                <a:cs typeface="+mn-cs"/>
              </a:rPr>
              <a:t>without parental knowledge or consent, to a young person aged under 16, provided that</a:t>
            </a:r>
            <a:r>
              <a:rPr kumimoji="0" lang="en-GB" sz="2000" b="0" i="0" u="none" strike="noStrike" kern="1200" cap="none" spc="0" normalizeH="0" baseline="0" noProof="0" dirty="0">
                <a:ln>
                  <a:noFill/>
                </a:ln>
                <a:solidFill>
                  <a:srgbClr val="932784"/>
                </a:solidFill>
                <a:effectLst/>
                <a:uLnTx/>
                <a:uFillTx/>
                <a:latin typeface="Calibri" panose="020F0502020204030204"/>
                <a:ea typeface="+mn-ea"/>
                <a:cs typeface="+mn-cs"/>
              </a:rPr>
              <a:t>:</a:t>
            </a:r>
          </a:p>
        </p:txBody>
      </p:sp>
      <p:graphicFrame>
        <p:nvGraphicFramePr>
          <p:cNvPr id="10" name="Diagram 9">
            <a:extLst>
              <a:ext uri="{FF2B5EF4-FFF2-40B4-BE49-F238E27FC236}">
                <a16:creationId xmlns:a16="http://schemas.microsoft.com/office/drawing/2014/main" id="{06939DFA-0DB5-EA0D-56E9-73CB7F728CDF}"/>
              </a:ext>
            </a:extLst>
          </p:cNvPr>
          <p:cNvGraphicFramePr/>
          <p:nvPr>
            <p:extLst>
              <p:ext uri="{D42A27DB-BD31-4B8C-83A1-F6EECF244321}">
                <p14:modId xmlns:p14="http://schemas.microsoft.com/office/powerpoint/2010/main" val="1061824782"/>
              </p:ext>
            </p:extLst>
          </p:nvPr>
        </p:nvGraphicFramePr>
        <p:xfrm>
          <a:off x="-2459038" y="2239621"/>
          <a:ext cx="15827375" cy="4848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6457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904785" y="-2960752"/>
            <a:ext cx="1536897" cy="9619162"/>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314158-B209-44C1-AA95-FDF478A27890}"/>
              </a:ext>
            </a:extLst>
          </p:cNvPr>
          <p:cNvSpPr>
            <a:spLocks noGrp="1"/>
          </p:cNvSpPr>
          <p:nvPr>
            <p:ph type="title"/>
          </p:nvPr>
        </p:nvSpPr>
        <p:spPr>
          <a:xfrm>
            <a:off x="1151536" y="1365771"/>
            <a:ext cx="8968853" cy="973074"/>
          </a:xfrm>
        </p:spPr>
        <p:txBody>
          <a:bodyPr vert="horz" lIns="91440" tIns="45720" rIns="91440" bIns="45720" rtlCol="0" anchor="ctr">
            <a:normAutofit/>
          </a:bodyPr>
          <a:lstStyle/>
          <a:p>
            <a:pPr defTabSz="914400"/>
            <a:r>
              <a:rPr lang="en-US" sz="3700" kern="1200" dirty="0">
                <a:solidFill>
                  <a:srgbClr val="FF3399"/>
                </a:solidFill>
                <a:latin typeface="+mj-lt"/>
                <a:ea typeface="+mj-ea"/>
                <a:cs typeface="+mj-cs"/>
              </a:rPr>
              <a:t>OARS - model of essential communication skills </a:t>
            </a:r>
          </a:p>
        </p:txBody>
      </p:sp>
      <p:sp>
        <p:nvSpPr>
          <p:cNvPr id="7" name="TextBox 6">
            <a:extLst>
              <a:ext uri="{FF2B5EF4-FFF2-40B4-BE49-F238E27FC236}">
                <a16:creationId xmlns:a16="http://schemas.microsoft.com/office/drawing/2014/main" id="{85DD02CC-ADB7-4030-9E73-F781BD732A2F}"/>
              </a:ext>
            </a:extLst>
          </p:cNvPr>
          <p:cNvSpPr txBox="1"/>
          <p:nvPr/>
        </p:nvSpPr>
        <p:spPr>
          <a:xfrm>
            <a:off x="1151535" y="3360187"/>
            <a:ext cx="2487479" cy="3198625"/>
          </a:xfrm>
          <a:prstGeom prst="rect">
            <a:avLst/>
          </a:prstGeom>
        </p:spPr>
        <p:txBody>
          <a:bodyPr vert="horz" lIns="91440" tIns="45720" rIns="91440" bIns="45720" rtlCol="0">
            <a:normAutofit/>
          </a:bodyPr>
          <a:lstStyle/>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3399"/>
                </a:solidFill>
                <a:effectLst/>
                <a:uLnTx/>
                <a:uFillTx/>
                <a:latin typeface="Calibri" panose="020F0502020204030204"/>
                <a:ea typeface="+mn-ea"/>
                <a:cs typeface="+mn-cs"/>
              </a:rPr>
              <a:t>0</a:t>
            </a:r>
            <a:r>
              <a:rPr kumimoji="0" lang="en-US" sz="2000" b="1" i="0" u="none" strike="noStrike" kern="1200" cap="none" spc="0" normalizeH="0" baseline="0" noProof="0" dirty="0">
                <a:ln>
                  <a:noFill/>
                </a:ln>
                <a:solidFill>
                  <a:srgbClr val="932784"/>
                </a:solidFill>
                <a:effectLst/>
                <a:uLnTx/>
                <a:uFillTx/>
                <a:latin typeface="Calibri" panose="020F0502020204030204"/>
                <a:ea typeface="+mn-ea"/>
                <a:cs typeface="+mn-cs"/>
              </a:rPr>
              <a:t>PEN-ENDED QUESTIONS</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3399"/>
                </a:solidFill>
                <a:effectLst/>
                <a:uLnTx/>
                <a:uFillTx/>
                <a:latin typeface="Calibri" panose="020F0502020204030204"/>
                <a:ea typeface="+mn-ea"/>
                <a:cs typeface="+mn-cs"/>
              </a:rPr>
              <a:t>A</a:t>
            </a:r>
            <a:r>
              <a:rPr kumimoji="0" lang="en-US" sz="2000" b="1" i="0" u="none" strike="noStrike" kern="1200" cap="none" spc="0" normalizeH="0" baseline="0" noProof="0" dirty="0">
                <a:ln>
                  <a:noFill/>
                </a:ln>
                <a:solidFill>
                  <a:srgbClr val="932784"/>
                </a:solidFill>
                <a:effectLst/>
                <a:uLnTx/>
                <a:uFillTx/>
                <a:latin typeface="Calibri" panose="020F0502020204030204"/>
                <a:ea typeface="+mn-ea"/>
                <a:cs typeface="+mn-cs"/>
              </a:rPr>
              <a:t>FFIRMING</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3399"/>
                </a:solidFill>
                <a:effectLst/>
                <a:uLnTx/>
                <a:uFillTx/>
                <a:latin typeface="Calibri" panose="020F0502020204030204"/>
                <a:ea typeface="+mn-ea"/>
                <a:cs typeface="+mn-cs"/>
              </a:rPr>
              <a:t>R</a:t>
            </a:r>
            <a:r>
              <a:rPr kumimoji="0" lang="en-US" sz="2000" b="1" i="0" u="none" strike="noStrike" kern="1200" cap="none" spc="0" normalizeH="0" baseline="0" noProof="0" dirty="0">
                <a:ln>
                  <a:noFill/>
                </a:ln>
                <a:solidFill>
                  <a:srgbClr val="932784"/>
                </a:solidFill>
                <a:effectLst/>
                <a:uLnTx/>
                <a:uFillTx/>
                <a:latin typeface="Calibri" panose="020F0502020204030204"/>
                <a:ea typeface="+mn-ea"/>
                <a:cs typeface="+mn-cs"/>
              </a:rPr>
              <a:t>EFLECTIVE LISTENING </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3399"/>
                </a:solidFill>
                <a:effectLst/>
                <a:uLnTx/>
                <a:uFillTx/>
                <a:latin typeface="Calibri" panose="020F0502020204030204"/>
                <a:ea typeface="+mn-ea"/>
                <a:cs typeface="+mn-cs"/>
              </a:rPr>
              <a:t>S</a:t>
            </a:r>
            <a:r>
              <a:rPr kumimoji="0" lang="en-US" sz="2000" b="1" i="0" u="none" strike="noStrike" kern="1200" cap="none" spc="0" normalizeH="0" baseline="0" noProof="0" dirty="0">
                <a:ln>
                  <a:noFill/>
                </a:ln>
                <a:solidFill>
                  <a:srgbClr val="932784"/>
                </a:solidFill>
                <a:effectLst/>
                <a:uLnTx/>
                <a:uFillTx/>
                <a:latin typeface="Calibri" panose="020F0502020204030204"/>
                <a:ea typeface="+mn-ea"/>
                <a:cs typeface="+mn-cs"/>
              </a:rPr>
              <a:t>UMMARISING</a:t>
            </a:r>
          </a:p>
          <a:p>
            <a:pPr marL="409107"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feedback-speech-bubbles - The Breastfeeding Network">
            <a:extLst>
              <a:ext uri="{FF2B5EF4-FFF2-40B4-BE49-F238E27FC236}">
                <a16:creationId xmlns:a16="http://schemas.microsoft.com/office/drawing/2014/main" id="{ECA04EB9-7943-4FB4-B220-7F0E4B6195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71610" y="3758581"/>
            <a:ext cx="5987676" cy="2401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457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B7431-88DC-45FD-A2A7-AF08E4EAD660}"/>
              </a:ext>
            </a:extLst>
          </p:cNvPr>
          <p:cNvSpPr>
            <a:spLocks noGrp="1"/>
          </p:cNvSpPr>
          <p:nvPr>
            <p:ph type="title"/>
          </p:nvPr>
        </p:nvSpPr>
        <p:spPr>
          <a:xfrm>
            <a:off x="1354975" y="582569"/>
            <a:ext cx="8853188" cy="1169666"/>
          </a:xfrm>
        </p:spPr>
        <p:txBody>
          <a:bodyPr vert="horz" lIns="91440" tIns="45720" rIns="91440" bIns="45720" rtlCol="0" anchor="b">
            <a:normAutofit/>
          </a:bodyPr>
          <a:lstStyle/>
          <a:p>
            <a:pPr defTabSz="914400"/>
            <a:r>
              <a:rPr lang="en-US" sz="4400" kern="1200" dirty="0">
                <a:solidFill>
                  <a:srgbClr val="932784"/>
                </a:solidFill>
                <a:latin typeface="+mj-lt"/>
                <a:ea typeface="+mj-ea"/>
                <a:cs typeface="+mj-cs"/>
              </a:rPr>
              <a:t>Making Every Contact Count </a:t>
            </a:r>
          </a:p>
        </p:txBody>
      </p:sp>
      <p:pic>
        <p:nvPicPr>
          <p:cNvPr id="4" name="Picture 3" descr="Text&#10;&#10;Description automatically generated">
            <a:extLst>
              <a:ext uri="{FF2B5EF4-FFF2-40B4-BE49-F238E27FC236}">
                <a16:creationId xmlns:a16="http://schemas.microsoft.com/office/drawing/2014/main" id="{BFD20DB8-C1EC-4557-92F4-CE971303D96B}"/>
              </a:ext>
            </a:extLst>
          </p:cNvPr>
          <p:cNvPicPr>
            <a:picLocks noChangeAspect="1"/>
          </p:cNvPicPr>
          <p:nvPr/>
        </p:nvPicPr>
        <p:blipFill>
          <a:blip r:embed="rId3"/>
          <a:stretch>
            <a:fillRect/>
          </a:stretch>
        </p:blipFill>
        <p:spPr>
          <a:xfrm>
            <a:off x="1354976" y="3365397"/>
            <a:ext cx="4536041" cy="2268021"/>
          </a:xfrm>
          <a:prstGeom prst="rect">
            <a:avLst/>
          </a:prstGeom>
        </p:spPr>
      </p:pic>
      <p:sp>
        <p:nvSpPr>
          <p:cNvPr id="11" name="Freeform: Shape 10">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98075" y="2136995"/>
            <a:ext cx="2931040" cy="3236391"/>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3" name="Freeform: Shape 12">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29115" y="3655183"/>
            <a:ext cx="2901767" cy="3207862"/>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4951DC04-6750-45F1-ABA4-C0E5418B5FA5}"/>
              </a:ext>
            </a:extLst>
          </p:cNvPr>
          <p:cNvSpPr>
            <a:spLocks noGrp="1"/>
          </p:cNvSpPr>
          <p:nvPr>
            <p:ph type="body" sz="quarter" idx="10"/>
          </p:nvPr>
        </p:nvSpPr>
        <p:spPr>
          <a:xfrm>
            <a:off x="6962707" y="2670174"/>
            <a:ext cx="3245466" cy="3756873"/>
          </a:xfrm>
        </p:spPr>
        <p:txBody>
          <a:bodyPr vert="horz" lIns="91440" tIns="45720" rIns="91440" bIns="45720" rtlCol="0" anchor="ctr">
            <a:normAutofit/>
          </a:bodyPr>
          <a:lstStyle/>
          <a:p>
            <a:pPr lvl="1" indent="-228600" defTabSz="914400"/>
            <a:r>
              <a:rPr lang="en-US" sz="2200" dirty="0">
                <a:solidFill>
                  <a:srgbClr val="932784"/>
                </a:solidFill>
              </a:rPr>
              <a:t> </a:t>
            </a:r>
            <a:r>
              <a:rPr lang="en-US" sz="2200" b="1" dirty="0">
                <a:solidFill>
                  <a:srgbClr val="FF3399"/>
                </a:solidFill>
              </a:rPr>
              <a:t>Ask</a:t>
            </a:r>
            <a:r>
              <a:rPr lang="en-US" sz="2200" b="1" dirty="0">
                <a:solidFill>
                  <a:srgbClr val="932784"/>
                </a:solidFill>
              </a:rPr>
              <a:t>  </a:t>
            </a:r>
            <a:r>
              <a:rPr lang="en-US" sz="2200" i="1" dirty="0">
                <a:solidFill>
                  <a:srgbClr val="932784"/>
                </a:solidFill>
              </a:rPr>
              <a:t>Has anyone spoken to you about contraception? </a:t>
            </a:r>
            <a:endParaRPr lang="en-US" sz="2200" dirty="0">
              <a:solidFill>
                <a:srgbClr val="932784"/>
              </a:solidFill>
            </a:endParaRPr>
          </a:p>
          <a:p>
            <a:pPr lvl="1" indent="-228600" defTabSz="914400"/>
            <a:r>
              <a:rPr lang="en-US" sz="2200" dirty="0">
                <a:solidFill>
                  <a:srgbClr val="932784"/>
                </a:solidFill>
              </a:rPr>
              <a:t> </a:t>
            </a:r>
            <a:r>
              <a:rPr lang="en-US" sz="2200" b="1" dirty="0">
                <a:solidFill>
                  <a:srgbClr val="FF3399"/>
                </a:solidFill>
              </a:rPr>
              <a:t>Advice</a:t>
            </a:r>
            <a:r>
              <a:rPr lang="en-US" sz="2200" b="1" dirty="0">
                <a:solidFill>
                  <a:srgbClr val="932784"/>
                </a:solidFill>
              </a:rPr>
              <a:t>  </a:t>
            </a:r>
            <a:r>
              <a:rPr lang="en-US" sz="2200" i="1" dirty="0">
                <a:solidFill>
                  <a:srgbClr val="932784"/>
                </a:solidFill>
              </a:rPr>
              <a:t>Thank you for sharing .. did you know …</a:t>
            </a:r>
          </a:p>
          <a:p>
            <a:pPr lvl="1" indent="-228600" defTabSz="914400"/>
            <a:r>
              <a:rPr lang="en-US" sz="2200" b="1" dirty="0">
                <a:solidFill>
                  <a:srgbClr val="932784"/>
                </a:solidFill>
              </a:rPr>
              <a:t> </a:t>
            </a:r>
            <a:r>
              <a:rPr lang="en-US" sz="2200" b="1" dirty="0">
                <a:solidFill>
                  <a:srgbClr val="FF3399"/>
                </a:solidFill>
              </a:rPr>
              <a:t>Assist</a:t>
            </a:r>
            <a:r>
              <a:rPr lang="en-US" sz="2200" dirty="0">
                <a:solidFill>
                  <a:srgbClr val="932784"/>
                </a:solidFill>
              </a:rPr>
              <a:t>  </a:t>
            </a:r>
            <a:r>
              <a:rPr lang="en-US" sz="2200" i="1" dirty="0">
                <a:solidFill>
                  <a:srgbClr val="932784"/>
                </a:solidFill>
              </a:rPr>
              <a:t>Here are some really useful resources/websites that you can look at  </a:t>
            </a:r>
          </a:p>
          <a:p>
            <a:pPr marL="409107" lvl="1" indent="-228600" defTabSz="914400"/>
            <a:endParaRPr lang="en-US" sz="2200" dirty="0"/>
          </a:p>
          <a:p>
            <a:pPr marL="409107" lvl="1" indent="-228600" defTabSz="914400"/>
            <a:endParaRPr lang="en-US" sz="2200" dirty="0"/>
          </a:p>
          <a:p>
            <a:pPr lvl="1" indent="-228600" defTabSz="914400"/>
            <a:endParaRPr lang="en-US" sz="2200" dirty="0"/>
          </a:p>
          <a:p>
            <a:pPr marL="409107" lvl="1" indent="-228600" defTabSz="914400"/>
            <a:endParaRPr lang="en-US" sz="2200" dirty="0"/>
          </a:p>
          <a:p>
            <a:pPr marL="409107" lvl="1" indent="-228600" defTabSz="914400"/>
            <a:endParaRPr lang="en-US" sz="2200" dirty="0"/>
          </a:p>
          <a:p>
            <a:pPr marL="409107" lvl="1" indent="-228600" defTabSz="914400"/>
            <a:endParaRPr lang="en-US" sz="2200" dirty="0"/>
          </a:p>
        </p:txBody>
      </p:sp>
    </p:spTree>
    <p:extLst>
      <p:ext uri="{BB962C8B-B14F-4D97-AF65-F5344CB8AC3E}">
        <p14:creationId xmlns:p14="http://schemas.microsoft.com/office/powerpoint/2010/main" val="856991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B99B-BB3A-45F8-A06B-C2ED3B3A36FC}"/>
              </a:ext>
            </a:extLst>
          </p:cNvPr>
          <p:cNvSpPr>
            <a:spLocks noGrp="1"/>
          </p:cNvSpPr>
          <p:nvPr>
            <p:ph type="title"/>
          </p:nvPr>
        </p:nvSpPr>
        <p:spPr/>
        <p:txBody>
          <a:bodyPr/>
          <a:lstStyle/>
          <a:p>
            <a:r>
              <a:rPr lang="en-GB" dirty="0"/>
              <a:t> Activity three - Case scenarios </a:t>
            </a:r>
          </a:p>
        </p:txBody>
      </p:sp>
      <p:sp>
        <p:nvSpPr>
          <p:cNvPr id="3" name="Text Placeholder 2">
            <a:extLst>
              <a:ext uri="{FF2B5EF4-FFF2-40B4-BE49-F238E27FC236}">
                <a16:creationId xmlns:a16="http://schemas.microsoft.com/office/drawing/2014/main" id="{0AA72595-9741-4322-933B-CDB173F0997D}"/>
              </a:ext>
            </a:extLst>
          </p:cNvPr>
          <p:cNvSpPr>
            <a:spLocks noGrp="1"/>
          </p:cNvSpPr>
          <p:nvPr>
            <p:ph type="body" sz="quarter" idx="10"/>
          </p:nvPr>
        </p:nvSpPr>
        <p:spPr>
          <a:xfrm>
            <a:off x="1492250" y="1755775"/>
            <a:ext cx="7924800" cy="4953000"/>
          </a:xfrm>
        </p:spPr>
        <p:txBody>
          <a:bodyPr/>
          <a:lstStyle/>
          <a:p>
            <a:pPr marL="409103" lvl="1" indent="0">
              <a:buNone/>
            </a:pPr>
            <a:r>
              <a:rPr lang="en-GB" sz="2800" b="1" dirty="0">
                <a:solidFill>
                  <a:srgbClr val="932784"/>
                </a:solidFill>
              </a:rPr>
              <a:t>Divide into groups of 3</a:t>
            </a:r>
          </a:p>
          <a:p>
            <a:pPr marL="409103" lvl="1" indent="0">
              <a:buNone/>
            </a:pPr>
            <a:endParaRPr lang="en-GB" sz="2800" b="1" dirty="0">
              <a:solidFill>
                <a:srgbClr val="932784"/>
              </a:solidFill>
            </a:endParaRPr>
          </a:p>
          <a:p>
            <a:pPr lvl="2">
              <a:buBlip>
                <a:blip r:embed="rId3"/>
              </a:buBlip>
            </a:pPr>
            <a:r>
              <a:rPr lang="en-GB" sz="2800" dirty="0">
                <a:solidFill>
                  <a:srgbClr val="932784"/>
                </a:solidFill>
              </a:rPr>
              <a:t>Practitioner – health visitor or school nurse</a:t>
            </a:r>
          </a:p>
          <a:p>
            <a:pPr lvl="2">
              <a:buBlip>
                <a:blip r:embed="rId3"/>
              </a:buBlip>
            </a:pPr>
            <a:r>
              <a:rPr lang="en-GB" sz="2800" dirty="0">
                <a:solidFill>
                  <a:srgbClr val="932784"/>
                </a:solidFill>
              </a:rPr>
              <a:t>Parent/carer</a:t>
            </a:r>
          </a:p>
          <a:p>
            <a:pPr lvl="2">
              <a:buBlip>
                <a:blip r:embed="rId3"/>
              </a:buBlip>
            </a:pPr>
            <a:r>
              <a:rPr lang="en-GB" sz="2800" dirty="0">
                <a:solidFill>
                  <a:srgbClr val="932784"/>
                </a:solidFill>
              </a:rPr>
              <a:t>Observer</a:t>
            </a:r>
          </a:p>
          <a:p>
            <a:pPr marL="409103" lvl="1" indent="0" algn="ctr">
              <a:buNone/>
            </a:pPr>
            <a:endParaRPr lang="en-GB" sz="2800" dirty="0">
              <a:solidFill>
                <a:srgbClr val="932784"/>
              </a:solidFill>
            </a:endParaRPr>
          </a:p>
          <a:p>
            <a:pPr marL="409103" lvl="1" indent="0" algn="ctr">
              <a:buNone/>
            </a:pPr>
            <a:r>
              <a:rPr lang="en-GB" sz="2800" b="1" dirty="0">
                <a:solidFill>
                  <a:srgbClr val="932784"/>
                </a:solidFill>
              </a:rPr>
              <a:t>Work through the case scenarios you have been allocated </a:t>
            </a:r>
          </a:p>
          <a:p>
            <a:pPr marL="409103" lvl="1" indent="0" algn="ctr">
              <a:buNone/>
            </a:pPr>
            <a:endParaRPr lang="en-GB" sz="2800" dirty="0">
              <a:solidFill>
                <a:srgbClr val="932784"/>
              </a:solidFill>
            </a:endParaRPr>
          </a:p>
          <a:p>
            <a:pPr marL="409103" lvl="1" indent="0" algn="ctr">
              <a:buNone/>
            </a:pPr>
            <a:r>
              <a:rPr lang="en-GB" sz="2800" dirty="0">
                <a:solidFill>
                  <a:srgbClr val="932784"/>
                </a:solidFill>
              </a:rPr>
              <a:t>No more than 5 mins in the scenario </a:t>
            </a:r>
          </a:p>
          <a:p>
            <a:pPr marL="409103" lvl="1" indent="0" algn="ctr">
              <a:buNone/>
            </a:pPr>
            <a:r>
              <a:rPr lang="en-GB" sz="2800" dirty="0">
                <a:solidFill>
                  <a:srgbClr val="932784"/>
                </a:solidFill>
              </a:rPr>
              <a:t>5 min discussion and feedback </a:t>
            </a:r>
            <a:endParaRPr lang="en-GB" sz="2800" dirty="0"/>
          </a:p>
          <a:p>
            <a:pPr lvl="1">
              <a:buBlip>
                <a:blip r:embed="rId3"/>
              </a:buBlip>
            </a:pPr>
            <a:endParaRPr lang="en-GB" sz="2800" dirty="0"/>
          </a:p>
          <a:p>
            <a:pPr lvl="1">
              <a:buBlip>
                <a:blip r:embed="rId3"/>
              </a:buBlip>
            </a:pPr>
            <a:endParaRPr lang="en-GB" sz="2800" dirty="0"/>
          </a:p>
          <a:p>
            <a:pPr marL="409103" lvl="1" indent="0">
              <a:buNone/>
            </a:pPr>
            <a:endParaRPr lang="en-GB" sz="2800" dirty="0"/>
          </a:p>
        </p:txBody>
      </p:sp>
      <p:pic>
        <p:nvPicPr>
          <p:cNvPr id="4" name="Graphic 3" descr="Social network">
            <a:extLst>
              <a:ext uri="{FF2B5EF4-FFF2-40B4-BE49-F238E27FC236}">
                <a16:creationId xmlns:a16="http://schemas.microsoft.com/office/drawing/2014/main" id="{35BC8C29-EC55-4F5E-A3A5-19DBE8C6D8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879975"/>
            <a:ext cx="2286000" cy="2286000"/>
          </a:xfrm>
          <a:prstGeom prst="rect">
            <a:avLst/>
          </a:prstGeom>
        </p:spPr>
      </p:pic>
      <p:pic>
        <p:nvPicPr>
          <p:cNvPr id="6" name="Graphic 5" descr="Meeting with solid fill">
            <a:extLst>
              <a:ext uri="{FF2B5EF4-FFF2-40B4-BE49-F238E27FC236}">
                <a16:creationId xmlns:a16="http://schemas.microsoft.com/office/drawing/2014/main" id="{A67829D4-77BE-994F-051B-15DBBF7F1A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45650" y="99912"/>
            <a:ext cx="914400" cy="914400"/>
          </a:xfrm>
          <a:prstGeom prst="rect">
            <a:avLst/>
          </a:prstGeom>
        </p:spPr>
      </p:pic>
    </p:spTree>
    <p:extLst>
      <p:ext uri="{BB962C8B-B14F-4D97-AF65-F5344CB8AC3E}">
        <p14:creationId xmlns:p14="http://schemas.microsoft.com/office/powerpoint/2010/main" val="782665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2FB6-73FC-495C-AC12-BFC7BB42B3AF}"/>
              </a:ext>
            </a:extLst>
          </p:cNvPr>
          <p:cNvSpPr>
            <a:spLocks noGrp="1"/>
          </p:cNvSpPr>
          <p:nvPr>
            <p:ph type="title"/>
          </p:nvPr>
        </p:nvSpPr>
        <p:spPr/>
        <p:txBody>
          <a:bodyPr/>
          <a:lstStyle/>
          <a:p>
            <a:r>
              <a:rPr lang="en-GB" dirty="0"/>
              <a:t>Activity four - Heart sink statements </a:t>
            </a:r>
          </a:p>
        </p:txBody>
      </p:sp>
      <p:pic>
        <p:nvPicPr>
          <p:cNvPr id="4" name="Graphic 3" descr="Social network">
            <a:extLst>
              <a:ext uri="{FF2B5EF4-FFF2-40B4-BE49-F238E27FC236}">
                <a16:creationId xmlns:a16="http://schemas.microsoft.com/office/drawing/2014/main" id="{FE9EB317-776E-4191-AA79-FF76422602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4879975"/>
            <a:ext cx="2286000" cy="2286000"/>
          </a:xfrm>
          <a:prstGeom prst="rect">
            <a:avLst/>
          </a:prstGeom>
        </p:spPr>
      </p:pic>
      <p:sp>
        <p:nvSpPr>
          <p:cNvPr id="5" name="Text Placeholder 2">
            <a:extLst>
              <a:ext uri="{FF2B5EF4-FFF2-40B4-BE49-F238E27FC236}">
                <a16:creationId xmlns:a16="http://schemas.microsoft.com/office/drawing/2014/main" id="{5B1BD29B-62F9-4DE0-8679-113E8E02E508}"/>
              </a:ext>
            </a:extLst>
          </p:cNvPr>
          <p:cNvSpPr>
            <a:spLocks noGrp="1"/>
          </p:cNvSpPr>
          <p:nvPr>
            <p:ph type="body" sz="quarter" idx="10"/>
          </p:nvPr>
        </p:nvSpPr>
        <p:spPr>
          <a:xfrm>
            <a:off x="1483730" y="1539875"/>
            <a:ext cx="9448800" cy="4699000"/>
          </a:xfrm>
        </p:spPr>
        <p:txBody>
          <a:bodyPr/>
          <a:lstStyle/>
          <a:p>
            <a:pPr lvl="1">
              <a:buBlip>
                <a:blip r:embed="rId5"/>
              </a:buBlip>
            </a:pPr>
            <a:r>
              <a:rPr lang="en-GB" sz="2800" dirty="0"/>
              <a:t> </a:t>
            </a:r>
            <a:r>
              <a:rPr lang="en-GB" sz="2800" dirty="0">
                <a:solidFill>
                  <a:srgbClr val="932784"/>
                </a:solidFill>
              </a:rPr>
              <a:t>Allocate two statements per pair </a:t>
            </a:r>
          </a:p>
          <a:p>
            <a:pPr lvl="1">
              <a:buBlip>
                <a:blip r:embed="rId5"/>
              </a:buBlip>
            </a:pPr>
            <a:endParaRPr lang="en-GB" sz="2800" dirty="0">
              <a:solidFill>
                <a:srgbClr val="932784"/>
              </a:solidFill>
            </a:endParaRPr>
          </a:p>
          <a:p>
            <a:pPr lvl="1">
              <a:buBlip>
                <a:blip r:embed="rId5"/>
              </a:buBlip>
            </a:pPr>
            <a:r>
              <a:rPr lang="en-GB" sz="2800" dirty="0">
                <a:solidFill>
                  <a:srgbClr val="932784"/>
                </a:solidFill>
              </a:rPr>
              <a:t> Each pair to consider how they would respond and come up with some key points</a:t>
            </a:r>
          </a:p>
          <a:p>
            <a:pPr lvl="1">
              <a:buBlip>
                <a:blip r:embed="rId5"/>
              </a:buBlip>
            </a:pPr>
            <a:endParaRPr lang="en-GB" sz="2800" dirty="0">
              <a:solidFill>
                <a:srgbClr val="932784"/>
              </a:solidFill>
            </a:endParaRPr>
          </a:p>
          <a:p>
            <a:pPr lvl="1">
              <a:buBlip>
                <a:blip r:embed="rId5"/>
              </a:buBlip>
            </a:pPr>
            <a:r>
              <a:rPr lang="en-GB" sz="2800" dirty="0">
                <a:solidFill>
                  <a:srgbClr val="932784"/>
                </a:solidFill>
              </a:rPr>
              <a:t> Access resources including the GPP and the NHS contraceptive choices website</a:t>
            </a:r>
          </a:p>
          <a:p>
            <a:pPr marL="409103" lvl="1" indent="0">
              <a:buNone/>
            </a:pPr>
            <a:endParaRPr lang="en-GB" sz="2800" dirty="0">
              <a:solidFill>
                <a:srgbClr val="932784"/>
              </a:solidFill>
            </a:endParaRPr>
          </a:p>
          <a:p>
            <a:pPr marL="409103" lvl="1" indent="0" algn="ctr">
              <a:buNone/>
            </a:pPr>
            <a:r>
              <a:rPr lang="en-GB" sz="2800" b="1" dirty="0">
                <a:solidFill>
                  <a:srgbClr val="932784"/>
                </a:solidFill>
              </a:rPr>
              <a:t>10 minutes in groups </a:t>
            </a:r>
          </a:p>
          <a:p>
            <a:pPr marL="409103" lvl="1" indent="0" algn="ctr">
              <a:buNone/>
            </a:pPr>
            <a:r>
              <a:rPr lang="en-GB" sz="2800" b="1" dirty="0">
                <a:solidFill>
                  <a:srgbClr val="932784"/>
                </a:solidFill>
              </a:rPr>
              <a:t>Share the model answers after the feedback </a:t>
            </a:r>
          </a:p>
          <a:p>
            <a:pPr lvl="1">
              <a:buBlip>
                <a:blip r:embed="rId5"/>
              </a:buBlip>
            </a:pPr>
            <a:endParaRPr lang="en-GB" sz="2800" dirty="0">
              <a:solidFill>
                <a:srgbClr val="932784"/>
              </a:solidFill>
            </a:endParaRPr>
          </a:p>
          <a:p>
            <a:pPr marL="409103" lvl="1" indent="0">
              <a:buNone/>
            </a:pPr>
            <a:endParaRPr lang="en-GB" sz="2800" dirty="0"/>
          </a:p>
          <a:p>
            <a:pPr marL="409103" lvl="1" indent="0">
              <a:buNone/>
            </a:pPr>
            <a:endParaRPr lang="en-GB" sz="2800" dirty="0"/>
          </a:p>
        </p:txBody>
      </p:sp>
      <p:pic>
        <p:nvPicPr>
          <p:cNvPr id="6" name="Graphic 5" descr="Comment Heart Break with solid fill">
            <a:extLst>
              <a:ext uri="{FF2B5EF4-FFF2-40B4-BE49-F238E27FC236}">
                <a16:creationId xmlns:a16="http://schemas.microsoft.com/office/drawing/2014/main" id="{7F1FB019-4594-01C3-DBF7-88F55BFF96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98050" y="155575"/>
            <a:ext cx="914400" cy="914400"/>
          </a:xfrm>
          <a:prstGeom prst="rect">
            <a:avLst/>
          </a:prstGeom>
        </p:spPr>
      </p:pic>
    </p:spTree>
    <p:extLst>
      <p:ext uri="{BB962C8B-B14F-4D97-AF65-F5344CB8AC3E}">
        <p14:creationId xmlns:p14="http://schemas.microsoft.com/office/powerpoint/2010/main" val="2947339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01440" y="364297"/>
            <a:ext cx="3876513" cy="7009215"/>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C3E909-4746-488E-8574-6ACF84FAD140}"/>
              </a:ext>
            </a:extLst>
          </p:cNvPr>
          <p:cNvSpPr>
            <a:spLocks noGrp="1"/>
          </p:cNvSpPr>
          <p:nvPr>
            <p:ph type="title"/>
          </p:nvPr>
        </p:nvSpPr>
        <p:spPr>
          <a:xfrm>
            <a:off x="603301" y="1037166"/>
            <a:ext cx="3272790" cy="3275263"/>
          </a:xfrm>
        </p:spPr>
        <p:txBody>
          <a:bodyPr vert="horz" lIns="91440" tIns="45720" rIns="91440" bIns="45720" rtlCol="0" anchor="b">
            <a:normAutofit/>
          </a:bodyPr>
          <a:lstStyle/>
          <a:p>
            <a:pPr algn="ctr" defTabSz="914400"/>
            <a:r>
              <a:rPr lang="en-US" sz="4800" kern="1200" dirty="0">
                <a:solidFill>
                  <a:srgbClr val="FFFFFF"/>
                </a:solidFill>
                <a:latin typeface="+mj-lt"/>
                <a:ea typeface="+mj-ea"/>
                <a:cs typeface="+mj-cs"/>
              </a:rPr>
              <a:t>Dessert</a:t>
            </a:r>
            <a:br>
              <a:rPr lang="en-US" sz="4800" kern="1200" dirty="0">
                <a:solidFill>
                  <a:srgbClr val="FFFFFF"/>
                </a:solidFill>
                <a:latin typeface="+mj-lt"/>
                <a:ea typeface="+mj-ea"/>
                <a:cs typeface="+mj-cs"/>
              </a:rPr>
            </a:br>
            <a:endParaRPr lang="en-US" sz="4800" kern="1200" dirty="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5809" y="4435256"/>
            <a:ext cx="2314638"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bowl of strawberries&#10;&#10;Description automatically generated with medium confidence">
            <a:extLst>
              <a:ext uri="{FF2B5EF4-FFF2-40B4-BE49-F238E27FC236}">
                <a16:creationId xmlns:a16="http://schemas.microsoft.com/office/drawing/2014/main" id="{6FAE46D2-F9BE-4928-81EC-2036B77E44FE}"/>
              </a:ext>
            </a:extLst>
          </p:cNvPr>
          <p:cNvPicPr>
            <a:picLocks noChangeAspect="1"/>
          </p:cNvPicPr>
          <p:nvPr/>
        </p:nvPicPr>
        <p:blipFill>
          <a:blip r:embed="rId3"/>
          <a:stretch>
            <a:fillRect/>
          </a:stretch>
        </p:blipFill>
        <p:spPr>
          <a:xfrm>
            <a:off x="4611596" y="1590141"/>
            <a:ext cx="5864058" cy="4607474"/>
          </a:xfrm>
          <a:prstGeom prst="rect">
            <a:avLst/>
          </a:prstGeom>
        </p:spPr>
      </p:pic>
    </p:spTree>
    <p:extLst>
      <p:ext uri="{BB962C8B-B14F-4D97-AF65-F5344CB8AC3E}">
        <p14:creationId xmlns:p14="http://schemas.microsoft.com/office/powerpoint/2010/main" val="768003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B99B-BB3A-45F8-A06B-C2ED3B3A36FC}"/>
              </a:ext>
            </a:extLst>
          </p:cNvPr>
          <p:cNvSpPr>
            <a:spLocks noGrp="1"/>
          </p:cNvSpPr>
          <p:nvPr>
            <p:ph type="title"/>
          </p:nvPr>
        </p:nvSpPr>
        <p:spPr/>
        <p:txBody>
          <a:bodyPr/>
          <a:lstStyle/>
          <a:p>
            <a:r>
              <a:rPr lang="en-GB"/>
              <a:t>Applying your learning </a:t>
            </a:r>
            <a:endParaRPr lang="en-GB" dirty="0"/>
          </a:p>
        </p:txBody>
      </p:sp>
      <p:graphicFrame>
        <p:nvGraphicFramePr>
          <p:cNvPr id="4" name="Diagram 3">
            <a:extLst>
              <a:ext uri="{FF2B5EF4-FFF2-40B4-BE49-F238E27FC236}">
                <a16:creationId xmlns:a16="http://schemas.microsoft.com/office/drawing/2014/main" id="{9CA06688-4229-61D6-5E09-B9A906089914}"/>
              </a:ext>
            </a:extLst>
          </p:cNvPr>
          <p:cNvGraphicFramePr/>
          <p:nvPr>
            <p:extLst>
              <p:ext uri="{D42A27DB-BD31-4B8C-83A1-F6EECF244321}">
                <p14:modId xmlns:p14="http://schemas.microsoft.com/office/powerpoint/2010/main" val="3131424894"/>
              </p:ext>
            </p:extLst>
          </p:nvPr>
        </p:nvGraphicFramePr>
        <p:xfrm>
          <a:off x="1416050" y="1679575"/>
          <a:ext cx="7272867" cy="4848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4801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68FAC88-B397-C0F6-1FB7-80470FFE2D92}"/>
              </a:ext>
            </a:extLst>
          </p:cNvPr>
          <p:cNvSpPr>
            <a:spLocks noGrp="1"/>
          </p:cNvSpPr>
          <p:nvPr>
            <p:ph type="body" sz="quarter" idx="10"/>
          </p:nvPr>
        </p:nvSpPr>
        <p:spPr/>
        <p:txBody>
          <a:bodyPr/>
          <a:lstStyle/>
          <a:p>
            <a:endParaRPr lang="en-GB"/>
          </a:p>
        </p:txBody>
      </p:sp>
      <p:pic>
        <p:nvPicPr>
          <p:cNvPr id="3" name="Picture 2">
            <a:extLst>
              <a:ext uri="{FF2B5EF4-FFF2-40B4-BE49-F238E27FC236}">
                <a16:creationId xmlns:a16="http://schemas.microsoft.com/office/drawing/2014/main" id="{3222DA63-5F2E-9044-931A-778EFD63CA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234" r="-2" b="-2"/>
          <a:stretch/>
        </p:blipFill>
        <p:spPr>
          <a:xfrm>
            <a:off x="20" y="10"/>
            <a:ext cx="6289019" cy="777874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13" name="Title 4">
            <a:extLst>
              <a:ext uri="{FF2B5EF4-FFF2-40B4-BE49-F238E27FC236}">
                <a16:creationId xmlns:a16="http://schemas.microsoft.com/office/drawing/2014/main" id="{E9A186CF-A5A5-3359-9B8C-684FF3FC0691}"/>
              </a:ext>
            </a:extLst>
          </p:cNvPr>
          <p:cNvSpPr txBox="1">
            <a:spLocks/>
          </p:cNvSpPr>
          <p:nvPr/>
        </p:nvSpPr>
        <p:spPr>
          <a:xfrm>
            <a:off x="6679274" y="2023472"/>
            <a:ext cx="3657287" cy="3277004"/>
          </a:xfrm>
          <a:prstGeom prst="rect">
            <a:avLst/>
          </a:prstGeom>
        </p:spPr>
        <p:txBody>
          <a:bodyPr vert="horz" lIns="91440" tIns="45720" rIns="91440" bIns="45720" rtlCol="0" anchor="b">
            <a:normAutofit/>
          </a:bodyPr>
          <a:lstStyle>
            <a:lvl1pPr algn="l" defTabSz="818205" rtl="0" eaLnBrk="1" latinLnBrk="0" hangingPunct="1">
              <a:lnSpc>
                <a:spcPct val="90000"/>
              </a:lnSpc>
              <a:spcBef>
                <a:spcPct val="0"/>
              </a:spcBef>
              <a:buNone/>
              <a:defRPr sz="3937" b="1" kern="1200">
                <a:solidFill>
                  <a:schemeClr val="bg1"/>
                </a:solidFill>
                <a:latin typeface="+mj-lt"/>
                <a:ea typeface="+mj-ea"/>
                <a:cs typeface="+mj-cs"/>
              </a:defRPr>
            </a:lvl1pPr>
          </a:lstStyle>
          <a:p>
            <a:pPr defTabSz="914400"/>
            <a:r>
              <a:rPr lang="en-US" sz="5500">
                <a:solidFill>
                  <a:schemeClr val="tx1"/>
                </a:solidFill>
              </a:rPr>
              <a:t>Thank you for attending</a:t>
            </a:r>
            <a:br>
              <a:rPr lang="en-US" sz="5500">
                <a:solidFill>
                  <a:schemeClr val="tx1"/>
                </a:solidFill>
              </a:rPr>
            </a:br>
            <a:endParaRPr lang="en-US" sz="5500" dirty="0">
              <a:solidFill>
                <a:schemeClr val="tx1"/>
              </a:solidFill>
            </a:endParaRPr>
          </a:p>
        </p:txBody>
      </p:sp>
      <p:pic>
        <p:nvPicPr>
          <p:cNvPr id="15" name="Picture 14" descr="A picture containing text, clipart, vector graphics&#10;&#10;Description automatically generated">
            <a:extLst>
              <a:ext uri="{FF2B5EF4-FFF2-40B4-BE49-F238E27FC236}">
                <a16:creationId xmlns:a16="http://schemas.microsoft.com/office/drawing/2014/main" id="{6BF25CE0-BA81-F63D-D07B-8529581D21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3250" y="6022975"/>
            <a:ext cx="1681019" cy="914400"/>
          </a:xfrm>
          <a:prstGeom prst="rect">
            <a:avLst/>
          </a:prstGeom>
        </p:spPr>
      </p:pic>
    </p:spTree>
    <p:extLst>
      <p:ext uri="{BB962C8B-B14F-4D97-AF65-F5344CB8AC3E}">
        <p14:creationId xmlns:p14="http://schemas.microsoft.com/office/powerpoint/2010/main" val="154538145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677AE-5D05-43FB-9C8B-F45F81EBAC4E}"/>
              </a:ext>
            </a:extLst>
          </p:cNvPr>
          <p:cNvSpPr>
            <a:spLocks noGrp="1"/>
          </p:cNvSpPr>
          <p:nvPr>
            <p:ph type="title"/>
          </p:nvPr>
        </p:nvSpPr>
        <p:spPr/>
        <p:txBody>
          <a:bodyPr/>
          <a:lstStyle/>
          <a:p>
            <a:r>
              <a:rPr lang="en-GB" dirty="0"/>
              <a:t> Say hello! </a:t>
            </a:r>
          </a:p>
        </p:txBody>
      </p:sp>
      <p:pic>
        <p:nvPicPr>
          <p:cNvPr id="5" name="Graphic 4" descr="Mental Health with solid fill">
            <a:extLst>
              <a:ext uri="{FF2B5EF4-FFF2-40B4-BE49-F238E27FC236}">
                <a16:creationId xmlns:a16="http://schemas.microsoft.com/office/drawing/2014/main" id="{00653035-B7E4-4C6A-9324-E226A31BEA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678" y="1565275"/>
            <a:ext cx="1981200" cy="1981200"/>
          </a:xfrm>
          <a:prstGeom prst="rect">
            <a:avLst/>
          </a:prstGeom>
        </p:spPr>
      </p:pic>
      <p:sp>
        <p:nvSpPr>
          <p:cNvPr id="7" name="TextBox 6">
            <a:extLst>
              <a:ext uri="{FF2B5EF4-FFF2-40B4-BE49-F238E27FC236}">
                <a16:creationId xmlns:a16="http://schemas.microsoft.com/office/drawing/2014/main" id="{5BFB913B-279C-4146-952B-52D7473D67C0}"/>
              </a:ext>
            </a:extLst>
          </p:cNvPr>
          <p:cNvSpPr txBox="1"/>
          <p:nvPr/>
        </p:nvSpPr>
        <p:spPr>
          <a:xfrm>
            <a:off x="2787650" y="1984375"/>
            <a:ext cx="6248400" cy="2751522"/>
          </a:xfrm>
          <a:prstGeom prst="rect">
            <a:avLst/>
          </a:prstGeom>
          <a:noFill/>
        </p:spPr>
        <p:txBody>
          <a:bodyPr wrap="square">
            <a:spAutoFit/>
          </a:bodyPr>
          <a:lstStyle/>
          <a:p>
            <a:pPr marL="171450" marR="0" lvl="0" algn="l" defTabSz="914400" rtl="0" eaLnBrk="1" fontAlgn="auto" latinLnBrk="0" hangingPunct="1">
              <a:lnSpc>
                <a:spcPct val="90000"/>
              </a:lnSpc>
              <a:spcBef>
                <a:spcPts val="0"/>
              </a:spcBef>
              <a:spcAft>
                <a:spcPts val="0"/>
              </a:spcAft>
              <a:buClr>
                <a:srgbClr val="932784"/>
              </a:buClr>
              <a:buSzPts val="2100"/>
              <a:tabLst/>
              <a:defRPr/>
            </a:pPr>
            <a:endParaRPr lang="en-GB" sz="3600" b="1" kern="0" dirty="0">
              <a:solidFill>
                <a:srgbClr val="932784"/>
              </a:solidFill>
              <a:latin typeface="Calibri"/>
              <a:cs typeface="Calibri"/>
              <a:sym typeface="Calibri"/>
            </a:endParaRPr>
          </a:p>
          <a:p>
            <a:pPr marL="171450" marR="0" lvl="0" algn="l" defTabSz="914400" rtl="0" eaLnBrk="1" fontAlgn="auto" latinLnBrk="0" hangingPunct="1">
              <a:lnSpc>
                <a:spcPct val="90000"/>
              </a:lnSpc>
              <a:spcBef>
                <a:spcPts val="0"/>
              </a:spcBef>
              <a:spcAft>
                <a:spcPts val="0"/>
              </a:spcAft>
              <a:buClr>
                <a:srgbClr val="932784"/>
              </a:buClr>
              <a:buSzPts val="2100"/>
              <a:tabLst/>
              <a:defRPr/>
            </a:pPr>
            <a:r>
              <a:rPr lang="en-GB" sz="3600" b="1" kern="0" dirty="0">
                <a:solidFill>
                  <a:srgbClr val="932784"/>
                </a:solidFill>
                <a:latin typeface="Calibri"/>
                <a:cs typeface="Calibri"/>
                <a:sym typeface="Calibri"/>
              </a:rPr>
              <a:t>On your table please share </a:t>
            </a:r>
          </a:p>
          <a:p>
            <a:pPr marL="171450" marR="0" lvl="0" algn="l" defTabSz="914400" rtl="0" eaLnBrk="1" fontAlgn="auto" latinLnBrk="0" hangingPunct="1">
              <a:lnSpc>
                <a:spcPct val="90000"/>
              </a:lnSpc>
              <a:spcBef>
                <a:spcPts val="0"/>
              </a:spcBef>
              <a:spcAft>
                <a:spcPts val="0"/>
              </a:spcAft>
              <a:buClr>
                <a:srgbClr val="932784"/>
              </a:buClr>
              <a:buSzPts val="2100"/>
              <a:tabLst/>
              <a:defRPr/>
            </a:pPr>
            <a:endParaRPr lang="en-GB" sz="2400" b="1" kern="0" dirty="0">
              <a:solidFill>
                <a:srgbClr val="932784"/>
              </a:solidFill>
              <a:latin typeface="Calibri"/>
              <a:cs typeface="Calibri"/>
              <a:sym typeface="Calibri"/>
            </a:endParaRPr>
          </a:p>
          <a:p>
            <a:pPr marL="1085850" lvl="1" indent="-457200">
              <a:lnSpc>
                <a:spcPct val="90000"/>
              </a:lnSpc>
              <a:buClr>
                <a:srgbClr val="932784"/>
              </a:buClr>
              <a:buSzPts val="2100"/>
              <a:buBlip>
                <a:blip r:embed="rId5"/>
              </a:buBlip>
              <a:defRPr/>
            </a:pPr>
            <a:r>
              <a:rPr lang="en-GB" sz="2400" kern="0" dirty="0">
                <a:solidFill>
                  <a:srgbClr val="932784"/>
                </a:solidFill>
                <a:latin typeface="Calibri"/>
                <a:cs typeface="Calibri"/>
                <a:sym typeface="Calibri"/>
              </a:rPr>
              <a:t>Your name </a:t>
            </a:r>
          </a:p>
          <a:p>
            <a:pPr marL="1085850" lvl="1" indent="-457200">
              <a:lnSpc>
                <a:spcPct val="90000"/>
              </a:lnSpc>
              <a:buClr>
                <a:srgbClr val="932784"/>
              </a:buClr>
              <a:buSzPts val="2100"/>
              <a:buBlip>
                <a:blip r:embed="rId5"/>
              </a:buBlip>
              <a:defRPr/>
            </a:pPr>
            <a:r>
              <a:rPr kumimoji="0" lang="en-GB" sz="2400" b="0" i="0" u="none" strike="noStrike" kern="0" cap="none" spc="0" normalizeH="0" baseline="0" noProof="0" dirty="0">
                <a:ln>
                  <a:noFill/>
                </a:ln>
                <a:solidFill>
                  <a:srgbClr val="932784"/>
                </a:solidFill>
                <a:effectLst/>
                <a:uLnTx/>
                <a:uFillTx/>
                <a:latin typeface="Calibri"/>
                <a:cs typeface="Calibri"/>
                <a:sym typeface="Calibri"/>
              </a:rPr>
              <a:t>Your role </a:t>
            </a:r>
            <a:endParaRPr lang="en-GB" sz="2400" kern="0" dirty="0">
              <a:solidFill>
                <a:srgbClr val="932784"/>
              </a:solidFill>
              <a:latin typeface="Calibri"/>
              <a:cs typeface="Calibri"/>
              <a:sym typeface="Calibri"/>
            </a:endParaRPr>
          </a:p>
          <a:p>
            <a:pPr marL="1085850" lvl="1" indent="-457200">
              <a:lnSpc>
                <a:spcPct val="90000"/>
              </a:lnSpc>
              <a:buClr>
                <a:srgbClr val="932784"/>
              </a:buClr>
              <a:buSzPts val="2100"/>
              <a:buBlip>
                <a:blip r:embed="rId5"/>
              </a:buBlip>
              <a:defRPr/>
            </a:pPr>
            <a:r>
              <a:rPr lang="en-GB" sz="2400" kern="0" dirty="0">
                <a:solidFill>
                  <a:srgbClr val="932784"/>
                </a:solidFill>
                <a:latin typeface="Calibri"/>
                <a:cs typeface="Calibri"/>
                <a:sym typeface="Calibri"/>
              </a:rPr>
              <a:t>Where you are based </a:t>
            </a:r>
          </a:p>
          <a:p>
            <a:pPr marL="1085850" lvl="1" indent="-457200">
              <a:lnSpc>
                <a:spcPct val="90000"/>
              </a:lnSpc>
              <a:buClr>
                <a:srgbClr val="932784"/>
              </a:buClr>
              <a:buSzPts val="2100"/>
              <a:buBlip>
                <a:blip r:embed="rId5"/>
              </a:buBlip>
              <a:defRPr/>
            </a:pPr>
            <a:r>
              <a:rPr lang="en-GB" sz="2400" kern="0" dirty="0">
                <a:solidFill>
                  <a:srgbClr val="932784"/>
                </a:solidFill>
                <a:latin typeface="Calibri"/>
                <a:cs typeface="Calibri"/>
                <a:sym typeface="Calibri"/>
              </a:rPr>
              <a:t>One hope for today (on a Post-it note) </a:t>
            </a:r>
          </a:p>
        </p:txBody>
      </p:sp>
    </p:spTree>
    <p:extLst>
      <p:ext uri="{BB962C8B-B14F-4D97-AF65-F5344CB8AC3E}">
        <p14:creationId xmlns:p14="http://schemas.microsoft.com/office/powerpoint/2010/main" val="1370286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0732E9-5CC0-4E0F-A519-DA16A3AC13AD}"/>
              </a:ext>
            </a:extLst>
          </p:cNvPr>
          <p:cNvPicPr>
            <a:picLocks noChangeAspect="1"/>
          </p:cNvPicPr>
          <p:nvPr/>
        </p:nvPicPr>
        <p:blipFill>
          <a:blip r:embed="rId3"/>
          <a:stretch>
            <a:fillRect/>
          </a:stretch>
        </p:blipFill>
        <p:spPr>
          <a:xfrm>
            <a:off x="1982220" y="4609048"/>
            <a:ext cx="498927" cy="474940"/>
          </a:xfrm>
          <a:prstGeom prst="rect">
            <a:avLst/>
          </a:prstGeom>
        </p:spPr>
      </p:pic>
      <p:sp>
        <p:nvSpPr>
          <p:cNvPr id="7" name="Title 6">
            <a:extLst>
              <a:ext uri="{FF2B5EF4-FFF2-40B4-BE49-F238E27FC236}">
                <a16:creationId xmlns:a16="http://schemas.microsoft.com/office/drawing/2014/main" id="{2234E491-DB53-468E-9F89-D95032F91AFE}"/>
              </a:ext>
            </a:extLst>
          </p:cNvPr>
          <p:cNvSpPr>
            <a:spLocks noGrp="1"/>
          </p:cNvSpPr>
          <p:nvPr>
            <p:ph type="title"/>
          </p:nvPr>
        </p:nvSpPr>
        <p:spPr/>
        <p:txBody>
          <a:bodyPr/>
          <a:lstStyle/>
          <a:p>
            <a:r>
              <a:rPr lang="en-GB" dirty="0"/>
              <a:t>Welcome and housekeeping</a:t>
            </a:r>
            <a:br>
              <a:rPr lang="en-GB" dirty="0"/>
            </a:br>
            <a:endParaRPr lang="en-GB" dirty="0"/>
          </a:p>
        </p:txBody>
      </p:sp>
      <p:grpSp>
        <p:nvGrpSpPr>
          <p:cNvPr id="4" name="Group 3">
            <a:extLst>
              <a:ext uri="{FF2B5EF4-FFF2-40B4-BE49-F238E27FC236}">
                <a16:creationId xmlns:a16="http://schemas.microsoft.com/office/drawing/2014/main" id="{5FE5F1F9-9705-4FC9-A201-4A883631D26E}"/>
              </a:ext>
            </a:extLst>
          </p:cNvPr>
          <p:cNvGrpSpPr/>
          <p:nvPr/>
        </p:nvGrpSpPr>
        <p:grpSpPr>
          <a:xfrm>
            <a:off x="1995436" y="1707274"/>
            <a:ext cx="9129559" cy="5176275"/>
            <a:chOff x="470554" y="1497074"/>
            <a:chExt cx="8794983" cy="5220491"/>
          </a:xfrm>
        </p:grpSpPr>
        <p:grpSp>
          <p:nvGrpSpPr>
            <p:cNvPr id="5" name="Group 4">
              <a:extLst>
                <a:ext uri="{FF2B5EF4-FFF2-40B4-BE49-F238E27FC236}">
                  <a16:creationId xmlns:a16="http://schemas.microsoft.com/office/drawing/2014/main" id="{408F5BDE-6E41-49C5-A43D-3992D8DFE623}"/>
                </a:ext>
              </a:extLst>
            </p:cNvPr>
            <p:cNvGrpSpPr/>
            <p:nvPr/>
          </p:nvGrpSpPr>
          <p:grpSpPr>
            <a:xfrm>
              <a:off x="513452" y="5455715"/>
              <a:ext cx="478940" cy="501273"/>
              <a:chOff x="661438" y="6148814"/>
              <a:chExt cx="478940" cy="501273"/>
            </a:xfrm>
          </p:grpSpPr>
          <p:sp>
            <p:nvSpPr>
              <p:cNvPr id="25" name="Oval 24">
                <a:extLst>
                  <a:ext uri="{FF2B5EF4-FFF2-40B4-BE49-F238E27FC236}">
                    <a16:creationId xmlns:a16="http://schemas.microsoft.com/office/drawing/2014/main" id="{FB9E3182-8819-4A50-AB6B-FA82B921CFEC}"/>
                  </a:ext>
                </a:extLst>
              </p:cNvPr>
              <p:cNvSpPr/>
              <p:nvPr/>
            </p:nvSpPr>
            <p:spPr>
              <a:xfrm>
                <a:off x="661438" y="6148814"/>
                <a:ext cx="478940" cy="501273"/>
              </a:xfrm>
              <a:prstGeom prst="ellipse">
                <a:avLst/>
              </a:prstGeom>
              <a:solidFill>
                <a:srgbClr val="932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9384" rtl="0" eaLnBrk="1" fontAlgn="auto" latinLnBrk="0" hangingPunct="1">
                  <a:lnSpc>
                    <a:spcPct val="100000"/>
                  </a:lnSpc>
                  <a:spcBef>
                    <a:spcPts val="0"/>
                  </a:spcBef>
                  <a:spcAft>
                    <a:spcPts val="0"/>
                  </a:spcAft>
                  <a:buClrTx/>
                  <a:buSzTx/>
                  <a:buFontTx/>
                  <a:buNone/>
                  <a:tabLst/>
                  <a:defRPr/>
                </a:pPr>
                <a:endParaRPr kumimoji="0" lang="en-GB" sz="1712" b="0" i="0" u="none" strike="noStrike" kern="1200" cap="none" spc="0" normalizeH="0" baseline="0" noProof="0" dirty="0">
                  <a:ln>
                    <a:noFill/>
                  </a:ln>
                  <a:solidFill>
                    <a:prstClr val="white"/>
                  </a:solidFill>
                  <a:effectLst/>
                  <a:uLnTx/>
                  <a:uFillTx/>
                  <a:latin typeface="Calibri"/>
                  <a:ea typeface="+mn-ea"/>
                  <a:cs typeface="+mn-cs"/>
                </a:endParaRPr>
              </a:p>
            </p:txBody>
          </p:sp>
          <p:pic>
            <p:nvPicPr>
              <p:cNvPr id="26" name="Picture 25" descr="A picture containing drawing&#10;&#10;Description automatically generated">
                <a:extLst>
                  <a:ext uri="{FF2B5EF4-FFF2-40B4-BE49-F238E27FC236}">
                    <a16:creationId xmlns:a16="http://schemas.microsoft.com/office/drawing/2014/main" id="{F4934A79-13B1-4E67-9570-4F39682014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172" y="6251763"/>
                <a:ext cx="292591" cy="302753"/>
              </a:xfrm>
              <a:prstGeom prst="rect">
                <a:avLst/>
              </a:prstGeom>
            </p:spPr>
          </p:pic>
        </p:grpSp>
        <p:grpSp>
          <p:nvGrpSpPr>
            <p:cNvPr id="6" name="Group 5">
              <a:extLst>
                <a:ext uri="{FF2B5EF4-FFF2-40B4-BE49-F238E27FC236}">
                  <a16:creationId xmlns:a16="http://schemas.microsoft.com/office/drawing/2014/main" id="{4FF6581B-99D5-42FB-BFFA-F56D252CEC4A}"/>
                </a:ext>
              </a:extLst>
            </p:cNvPr>
            <p:cNvGrpSpPr/>
            <p:nvPr/>
          </p:nvGrpSpPr>
          <p:grpSpPr>
            <a:xfrm>
              <a:off x="473786" y="1497074"/>
              <a:ext cx="514349" cy="524891"/>
              <a:chOff x="549986" y="1725674"/>
              <a:chExt cx="514349" cy="524891"/>
            </a:xfrm>
          </p:grpSpPr>
          <p:sp>
            <p:nvSpPr>
              <p:cNvPr id="23" name="Oval 22">
                <a:extLst>
                  <a:ext uri="{FF2B5EF4-FFF2-40B4-BE49-F238E27FC236}">
                    <a16:creationId xmlns:a16="http://schemas.microsoft.com/office/drawing/2014/main" id="{A0D0573F-13D0-49CE-A731-14E071CD08C3}"/>
                  </a:ext>
                </a:extLst>
              </p:cNvPr>
              <p:cNvSpPr/>
              <p:nvPr/>
            </p:nvSpPr>
            <p:spPr>
              <a:xfrm>
                <a:off x="549986" y="1725674"/>
                <a:ext cx="514349" cy="524891"/>
              </a:xfrm>
              <a:prstGeom prst="ellipse">
                <a:avLst/>
              </a:prstGeom>
              <a:solidFill>
                <a:srgbClr val="932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9384" rtl="0" eaLnBrk="1" fontAlgn="auto" latinLnBrk="0" hangingPunct="1">
                  <a:lnSpc>
                    <a:spcPct val="100000"/>
                  </a:lnSpc>
                  <a:spcBef>
                    <a:spcPts val="0"/>
                  </a:spcBef>
                  <a:spcAft>
                    <a:spcPts val="0"/>
                  </a:spcAft>
                  <a:buClrTx/>
                  <a:buSzTx/>
                  <a:buFontTx/>
                  <a:buNone/>
                  <a:tabLst/>
                  <a:defRPr/>
                </a:pPr>
                <a:endParaRPr kumimoji="0" lang="en-GB" sz="1712" b="0" i="0" u="none" strike="noStrike" kern="1200" cap="none" spc="0" normalizeH="0" baseline="0" noProof="0" dirty="0">
                  <a:ln>
                    <a:noFill/>
                  </a:ln>
                  <a:solidFill>
                    <a:prstClr val="white"/>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FAAF3770-6167-4D78-9AE6-7B3E7FFCFF9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4467" y="1777834"/>
                <a:ext cx="393590" cy="421246"/>
              </a:xfrm>
              <a:prstGeom prst="rect">
                <a:avLst/>
              </a:prstGeom>
            </p:spPr>
          </p:pic>
        </p:grpSp>
        <p:sp>
          <p:nvSpPr>
            <p:cNvPr id="8" name="TextBox 7">
              <a:extLst>
                <a:ext uri="{FF2B5EF4-FFF2-40B4-BE49-F238E27FC236}">
                  <a16:creationId xmlns:a16="http://schemas.microsoft.com/office/drawing/2014/main" id="{2918EE17-22CD-4262-B725-75639C0ECAF9}"/>
                </a:ext>
              </a:extLst>
            </p:cNvPr>
            <p:cNvSpPr txBox="1"/>
            <p:nvPr/>
          </p:nvSpPr>
          <p:spPr>
            <a:xfrm>
              <a:off x="1019113" y="1607732"/>
              <a:ext cx="8115354" cy="403528"/>
            </a:xfrm>
            <a:prstGeom prst="rect">
              <a:avLst/>
            </a:prstGeom>
            <a:noFill/>
          </p:spPr>
          <p:txBody>
            <a:bodyPr wrap="square" rtlCol="0">
              <a:spAutoFit/>
            </a:bodyPr>
            <a:lstStyle/>
            <a:p>
              <a:pPr marL="0" marR="0" lvl="0" indent="0" algn="l" defTabSz="86938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32784"/>
                  </a:solidFill>
                  <a:effectLst/>
                  <a:uLnTx/>
                  <a:uFillTx/>
                  <a:latin typeface="Calibri"/>
                  <a:ea typeface="+mn-ea"/>
                  <a:cs typeface="+mn-cs"/>
                </a:rPr>
                <a:t>Make the most of the opportunity</a:t>
              </a:r>
            </a:p>
          </p:txBody>
        </p:sp>
        <p:sp>
          <p:nvSpPr>
            <p:cNvPr id="10" name="TextBox 9">
              <a:extLst>
                <a:ext uri="{FF2B5EF4-FFF2-40B4-BE49-F238E27FC236}">
                  <a16:creationId xmlns:a16="http://schemas.microsoft.com/office/drawing/2014/main" id="{AB421A21-39D9-44C4-B3BD-DDA865EBC95F}"/>
                </a:ext>
              </a:extLst>
            </p:cNvPr>
            <p:cNvSpPr txBox="1"/>
            <p:nvPr/>
          </p:nvSpPr>
          <p:spPr>
            <a:xfrm>
              <a:off x="1042240" y="2242068"/>
              <a:ext cx="4024812" cy="403528"/>
            </a:xfrm>
            <a:prstGeom prst="rect">
              <a:avLst/>
            </a:prstGeom>
            <a:noFill/>
          </p:spPr>
          <p:txBody>
            <a:bodyPr wrap="square" rtlCol="0">
              <a:spAutoFit/>
            </a:bodyPr>
            <a:lstStyle/>
            <a:p>
              <a:pPr marL="0" marR="0" lvl="0" indent="0" algn="l" defTabSz="86938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32784"/>
                  </a:solidFill>
                  <a:effectLst/>
                  <a:uLnTx/>
                  <a:uFillTx/>
                  <a:latin typeface="Calibri"/>
                  <a:ea typeface="+mn-ea"/>
                  <a:cs typeface="+mn-cs"/>
                </a:rPr>
                <a:t>Enjoy the session</a:t>
              </a:r>
              <a:endParaRPr kumimoji="0" lang="en-GB" sz="2000" b="0" i="0" u="none" strike="noStrike" kern="1200" cap="none" spc="0" normalizeH="0" baseline="0" noProof="0" dirty="0">
                <a:ln>
                  <a:noFill/>
                </a:ln>
                <a:solidFill>
                  <a:srgbClr val="932784"/>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58485F6-5DAB-47A5-8259-A1CE7B17CF60}"/>
                </a:ext>
              </a:extLst>
            </p:cNvPr>
            <p:cNvSpPr txBox="1"/>
            <p:nvPr/>
          </p:nvSpPr>
          <p:spPr>
            <a:xfrm>
              <a:off x="1032683" y="2803214"/>
              <a:ext cx="8029111" cy="1590829"/>
            </a:xfrm>
            <a:prstGeom prst="rect">
              <a:avLst/>
            </a:prstGeom>
            <a:noFill/>
          </p:spPr>
          <p:txBody>
            <a:bodyPr wrap="square" rtlCol="0">
              <a:spAutoFit/>
            </a:bodyPr>
            <a:lstStyle/>
            <a:p>
              <a:pPr marL="434692" marR="0" lvl="0" indent="-434692" algn="l" defTabSz="86938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32784"/>
                  </a:solidFill>
                  <a:effectLst/>
                  <a:uLnTx/>
                  <a:uFillTx/>
                  <a:latin typeface="Calibri"/>
                  <a:ea typeface="+mn-ea"/>
                  <a:cs typeface="+mn-cs"/>
                </a:rPr>
                <a:t>Participation</a:t>
              </a:r>
              <a:r>
                <a:rPr kumimoji="0" lang="en-GB" sz="2000" b="1" i="0" u="none" strike="noStrike" kern="1200" cap="none" spc="0" normalizeH="0" baseline="0" noProof="0" dirty="0">
                  <a:ln>
                    <a:noFill/>
                  </a:ln>
                  <a:solidFill>
                    <a:prstClr val="black"/>
                  </a:solidFill>
                  <a:effectLst/>
                  <a:uLnTx/>
                  <a:uFillTx/>
                  <a:latin typeface="Calibri"/>
                  <a:ea typeface="+mn-ea"/>
                  <a:cs typeface="+mn-cs"/>
                </a:rPr>
                <a:t> </a:t>
              </a:r>
              <a:endParaRPr kumimoji="0" lang="en-GB" sz="2000" b="0" i="0" u="none" strike="noStrike" kern="1200" cap="none" spc="0" normalizeH="0" baseline="0" noProof="0" dirty="0">
                <a:ln>
                  <a:noFill/>
                </a:ln>
                <a:solidFill>
                  <a:srgbClr val="932784"/>
                </a:solidFill>
                <a:effectLst/>
                <a:uLnTx/>
                <a:uFillTx/>
                <a:latin typeface="Calibri" panose="020F0502020204030204"/>
                <a:ea typeface="+mn-ea"/>
                <a:cs typeface="+mn-cs"/>
              </a:endParaRPr>
            </a:p>
            <a:p>
              <a:pPr marL="742950" marR="0" lvl="1" indent="-285750" algn="l" defTabSz="818205" rtl="0" eaLnBrk="1" fontAlgn="auto" latinLnBrk="0" hangingPunct="1">
                <a:lnSpc>
                  <a:spcPct val="90000"/>
                </a:lnSpc>
                <a:spcBef>
                  <a:spcPts val="895"/>
                </a:spcBef>
                <a:spcAft>
                  <a:spcPts val="0"/>
                </a:spcAft>
                <a:buClrTx/>
                <a:buSzTx/>
                <a:buFontTx/>
                <a:buBlip>
                  <a:blip r:embed="rId6"/>
                </a:buBlip>
                <a:tabLst/>
                <a:defRPr/>
              </a:pPr>
              <a:r>
                <a:rPr kumimoji="0" lang="en-GB" sz="2000" b="1" i="0" u="none" strike="noStrike" kern="1200" cap="none" spc="0" normalizeH="0" baseline="0" noProof="0" dirty="0">
                  <a:ln>
                    <a:noFill/>
                  </a:ln>
                  <a:solidFill>
                    <a:srgbClr val="932784"/>
                  </a:solidFill>
                  <a:effectLst/>
                  <a:uLnTx/>
                  <a:uFillTx/>
                  <a:latin typeface="Calibri" panose="020F0502020204030204"/>
                  <a:ea typeface="+mn-ea"/>
                  <a:cs typeface="+mn-cs"/>
                </a:rPr>
                <a:t>Keep the conversation in the room</a:t>
              </a:r>
              <a:endParaRPr kumimoji="0" lang="en-GB" sz="2000" b="0" i="0" u="none" strike="noStrike" kern="1200" cap="none" spc="0" normalizeH="0" baseline="0" noProof="0" dirty="0">
                <a:ln>
                  <a:noFill/>
                </a:ln>
                <a:solidFill>
                  <a:srgbClr val="932784"/>
                </a:solidFill>
                <a:effectLst/>
                <a:uLnTx/>
                <a:uFillTx/>
                <a:latin typeface="Calibri" panose="020F0502020204030204"/>
                <a:ea typeface="+mn-ea"/>
                <a:cs typeface="+mn-cs"/>
              </a:endParaRPr>
            </a:p>
            <a:p>
              <a:pPr marL="742950" marR="0" lvl="1" indent="-285750" algn="l" defTabSz="818205" rtl="0" eaLnBrk="1" fontAlgn="auto" latinLnBrk="0" hangingPunct="1">
                <a:lnSpc>
                  <a:spcPct val="90000"/>
                </a:lnSpc>
                <a:spcBef>
                  <a:spcPts val="895"/>
                </a:spcBef>
                <a:spcAft>
                  <a:spcPts val="0"/>
                </a:spcAft>
                <a:buClrTx/>
                <a:buSzTx/>
                <a:buFontTx/>
                <a:buBlip>
                  <a:blip r:embed="rId6"/>
                </a:buBlip>
                <a:tabLst/>
                <a:defRPr/>
              </a:pPr>
              <a:r>
                <a:rPr kumimoji="0" lang="en-GB" sz="2000" b="0" i="0" u="none" strike="noStrike" kern="1200" cap="none" spc="0" normalizeH="0" baseline="0" noProof="0" dirty="0">
                  <a:ln>
                    <a:noFill/>
                  </a:ln>
                  <a:solidFill>
                    <a:srgbClr val="932784"/>
                  </a:solidFill>
                  <a:effectLst/>
                  <a:uLnTx/>
                  <a:uFillTx/>
                  <a:latin typeface="Calibri" panose="020F0502020204030204"/>
                  <a:ea typeface="+mn-ea"/>
                  <a:cs typeface="+mn-cs"/>
                </a:rPr>
                <a:t>You have the </a:t>
              </a:r>
              <a:r>
                <a:rPr kumimoji="0" lang="en-GB" sz="2000" b="1" i="0" u="none" strike="noStrike" kern="1200" cap="none" spc="0" normalizeH="0" baseline="0" noProof="0" dirty="0">
                  <a:ln>
                    <a:noFill/>
                  </a:ln>
                  <a:solidFill>
                    <a:srgbClr val="932784"/>
                  </a:solidFill>
                  <a:effectLst/>
                  <a:uLnTx/>
                  <a:uFillTx/>
                  <a:latin typeface="Calibri" panose="020F0502020204030204"/>
                  <a:ea typeface="+mn-ea"/>
                  <a:cs typeface="+mn-cs"/>
                </a:rPr>
                <a:t>right to pass</a:t>
              </a:r>
            </a:p>
            <a:p>
              <a:pPr marL="742950" marR="0" lvl="1" indent="-285750" algn="l" defTabSz="818205" rtl="0" eaLnBrk="1" fontAlgn="auto" latinLnBrk="0" hangingPunct="1">
                <a:lnSpc>
                  <a:spcPct val="90000"/>
                </a:lnSpc>
                <a:spcBef>
                  <a:spcPts val="895"/>
                </a:spcBef>
                <a:spcAft>
                  <a:spcPts val="0"/>
                </a:spcAft>
                <a:buClrTx/>
                <a:buSzTx/>
                <a:buFontTx/>
                <a:buBlip>
                  <a:blip r:embed="rId6"/>
                </a:buBlip>
                <a:tabLst/>
                <a:defRPr/>
              </a:pPr>
              <a:r>
                <a:rPr kumimoji="0" lang="en-GB" sz="2000" b="1" i="0" u="none" strike="noStrike" kern="1200" cap="none" spc="0" normalizeH="0" baseline="0" noProof="0" dirty="0">
                  <a:ln>
                    <a:noFill/>
                  </a:ln>
                  <a:solidFill>
                    <a:srgbClr val="932784"/>
                  </a:solidFill>
                  <a:effectLst/>
                  <a:uLnTx/>
                  <a:uFillTx/>
                  <a:latin typeface="Calibri" panose="020F0502020204030204"/>
                  <a:ea typeface="+mn-ea"/>
                  <a:cs typeface="+mn-cs"/>
                </a:rPr>
                <a:t>Listen to others </a:t>
              </a:r>
              <a:r>
                <a:rPr kumimoji="0" lang="en-GB" sz="2000" b="0" i="0" u="none" strike="noStrike" kern="1200" cap="none" spc="0" normalizeH="0" baseline="0" noProof="0" dirty="0">
                  <a:ln>
                    <a:noFill/>
                  </a:ln>
                  <a:solidFill>
                    <a:srgbClr val="932784"/>
                  </a:solidFill>
                  <a:effectLst/>
                  <a:uLnTx/>
                  <a:uFillTx/>
                  <a:latin typeface="Calibri" panose="020F0502020204030204"/>
                  <a:ea typeface="+mn-ea"/>
                  <a:cs typeface="+mn-cs"/>
                </a:rPr>
                <a:t>and be non-judgemental </a:t>
              </a:r>
            </a:p>
          </p:txBody>
        </p:sp>
        <p:sp>
          <p:nvSpPr>
            <p:cNvPr id="12" name="TextBox 11">
              <a:extLst>
                <a:ext uri="{FF2B5EF4-FFF2-40B4-BE49-F238E27FC236}">
                  <a16:creationId xmlns:a16="http://schemas.microsoft.com/office/drawing/2014/main" id="{21309FEB-D8EA-4F97-96E4-67A229EB9AC2}"/>
                </a:ext>
              </a:extLst>
            </p:cNvPr>
            <p:cNvSpPr txBox="1"/>
            <p:nvPr/>
          </p:nvSpPr>
          <p:spPr>
            <a:xfrm>
              <a:off x="1023527" y="4974652"/>
              <a:ext cx="8087052" cy="403528"/>
            </a:xfrm>
            <a:prstGeom prst="rect">
              <a:avLst/>
            </a:prstGeom>
            <a:noFill/>
          </p:spPr>
          <p:txBody>
            <a:bodyPr wrap="square" rtlCol="0">
              <a:spAutoFit/>
            </a:bodyPr>
            <a:lstStyle/>
            <a:p>
              <a:pPr marL="434692" marR="0" lvl="0" indent="-434692" algn="l" defTabSz="986142"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32784"/>
                  </a:solidFill>
                  <a:effectLst/>
                  <a:uLnTx/>
                  <a:uFillTx/>
                  <a:latin typeface="Calibri"/>
                  <a:ea typeface="+mn-ea"/>
                  <a:cs typeface="+mn-cs"/>
                </a:rPr>
                <a:t>Feedback</a:t>
              </a:r>
              <a:r>
                <a:rPr kumimoji="0" lang="en-GB" sz="2000" b="0" i="0" u="none" strike="noStrike" kern="1200" cap="none" spc="0" normalizeH="0" baseline="0" noProof="0" dirty="0">
                  <a:ln>
                    <a:noFill/>
                  </a:ln>
                  <a:solidFill>
                    <a:prstClr val="black"/>
                  </a:solidFill>
                  <a:effectLst/>
                  <a:uLnTx/>
                  <a:uFillTx/>
                  <a:latin typeface="Calibri"/>
                  <a:ea typeface="+mn-ea"/>
                  <a:cs typeface="+mn-cs"/>
                </a:rPr>
                <a:t> – </a:t>
              </a:r>
              <a:r>
                <a:rPr kumimoji="0" lang="en-GB" sz="2000" b="0" i="0" u="none" strike="noStrike" kern="1200" cap="none" spc="0" normalizeH="0" baseline="0" noProof="0" dirty="0">
                  <a:ln>
                    <a:noFill/>
                  </a:ln>
                  <a:solidFill>
                    <a:srgbClr val="932784"/>
                  </a:solidFill>
                  <a:effectLst/>
                  <a:uLnTx/>
                  <a:uFillTx/>
                  <a:latin typeface="Calibri"/>
                  <a:ea typeface="+mn-ea"/>
                  <a:cs typeface="+mn-cs"/>
                </a:rPr>
                <a:t>participate fully and complete the post-training evaluation</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60433C7-67E1-4B30-8AA1-8502DF7E15F7}"/>
                </a:ext>
              </a:extLst>
            </p:cNvPr>
            <p:cNvSpPr txBox="1"/>
            <p:nvPr/>
          </p:nvSpPr>
          <p:spPr>
            <a:xfrm>
              <a:off x="1019113" y="5522503"/>
              <a:ext cx="8246424" cy="1195062"/>
            </a:xfrm>
            <a:prstGeom prst="rect">
              <a:avLst/>
            </a:prstGeom>
            <a:noFill/>
          </p:spPr>
          <p:txBody>
            <a:bodyPr wrap="square" rtlCol="0">
              <a:spAutoFit/>
            </a:bodyPr>
            <a:lstStyle/>
            <a:p>
              <a:pPr marL="434692" marR="0" lvl="0" indent="-434692" algn="l" defTabSz="986142"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32784"/>
                  </a:solidFill>
                  <a:effectLst/>
                  <a:uLnTx/>
                  <a:uFillTx/>
                  <a:latin typeface="Calibri"/>
                  <a:ea typeface="+mn-ea"/>
                  <a:cs typeface="+mn-cs"/>
                </a:rPr>
                <a:t>Use this session as part of your CPD: </a:t>
              </a:r>
            </a:p>
            <a:p>
              <a:pPr marL="742950" marR="0" lvl="1" indent="-285750" algn="l" defTabSz="818205" rtl="0" eaLnBrk="1" fontAlgn="auto" latinLnBrk="0" hangingPunct="1">
                <a:lnSpc>
                  <a:spcPct val="90000"/>
                </a:lnSpc>
                <a:spcBef>
                  <a:spcPts val="895"/>
                </a:spcBef>
                <a:spcAft>
                  <a:spcPts val="0"/>
                </a:spcAft>
                <a:buClrTx/>
                <a:buSzTx/>
                <a:buFontTx/>
                <a:buBlip>
                  <a:blip r:embed="rId6"/>
                </a:buBlip>
                <a:tabLst/>
                <a:defRPr/>
              </a:pPr>
              <a:r>
                <a:rPr kumimoji="0" lang="en-GB" sz="2000" b="0" i="0" u="none" strike="noStrike" kern="1200" cap="none" spc="0" normalizeH="0" baseline="0" noProof="0" dirty="0">
                  <a:ln>
                    <a:noFill/>
                  </a:ln>
                  <a:solidFill>
                    <a:srgbClr val="932784"/>
                  </a:solidFill>
                  <a:effectLst/>
                  <a:uLnTx/>
                  <a:uFillTx/>
                  <a:latin typeface="Calibri" panose="020F0502020204030204"/>
                  <a:ea typeface="+mn-ea"/>
                  <a:cs typeface="+mn-cs"/>
                </a:rPr>
                <a:t>Share your learning</a:t>
              </a:r>
            </a:p>
            <a:p>
              <a:pPr marL="742950" marR="0" lvl="1" indent="-285750" algn="l" defTabSz="818205" rtl="0" eaLnBrk="1" fontAlgn="auto" latinLnBrk="0" hangingPunct="1">
                <a:lnSpc>
                  <a:spcPct val="90000"/>
                </a:lnSpc>
                <a:spcBef>
                  <a:spcPts val="895"/>
                </a:spcBef>
                <a:spcAft>
                  <a:spcPts val="0"/>
                </a:spcAft>
                <a:buClrTx/>
                <a:buSzTx/>
                <a:buFontTx/>
                <a:buBlip>
                  <a:blip r:embed="rId6"/>
                </a:buBlip>
                <a:tabLst/>
                <a:defRPr/>
              </a:pPr>
              <a:r>
                <a:rPr kumimoji="0" lang="en-GB" sz="2000" b="0" i="0" u="none" strike="noStrike" kern="1200" cap="none" spc="0" normalizeH="0" baseline="0" noProof="0" dirty="0">
                  <a:ln>
                    <a:noFill/>
                  </a:ln>
                  <a:solidFill>
                    <a:srgbClr val="932784"/>
                  </a:solidFill>
                  <a:effectLst/>
                  <a:uLnTx/>
                  <a:uFillTx/>
                  <a:latin typeface="Calibri" panose="020F0502020204030204"/>
                  <a:ea typeface="+mn-ea"/>
                  <a:cs typeface="+mn-cs"/>
                </a:rPr>
                <a:t>Reflect on your participation </a:t>
              </a:r>
            </a:p>
          </p:txBody>
        </p:sp>
        <p:sp>
          <p:nvSpPr>
            <p:cNvPr id="21" name="Oval 20">
              <a:extLst>
                <a:ext uri="{FF2B5EF4-FFF2-40B4-BE49-F238E27FC236}">
                  <a16:creationId xmlns:a16="http://schemas.microsoft.com/office/drawing/2014/main" id="{5D725B6D-85E2-4B86-BF37-CDB94BA3B7C2}"/>
                </a:ext>
              </a:extLst>
            </p:cNvPr>
            <p:cNvSpPr/>
            <p:nvPr/>
          </p:nvSpPr>
          <p:spPr>
            <a:xfrm>
              <a:off x="496429" y="2777297"/>
              <a:ext cx="462600" cy="476507"/>
            </a:xfrm>
            <a:prstGeom prst="ellipse">
              <a:avLst/>
            </a:prstGeom>
            <a:solidFill>
              <a:srgbClr val="932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9384" rtl="0" eaLnBrk="1" fontAlgn="auto" latinLnBrk="0" hangingPunct="1">
                <a:lnSpc>
                  <a:spcPct val="100000"/>
                </a:lnSpc>
                <a:spcBef>
                  <a:spcPts val="0"/>
                </a:spcBef>
                <a:spcAft>
                  <a:spcPts val="0"/>
                </a:spcAft>
                <a:buClrTx/>
                <a:buSzTx/>
                <a:buFontTx/>
                <a:buNone/>
                <a:tabLst/>
                <a:defRPr/>
              </a:pPr>
              <a:endParaRPr kumimoji="0" lang="en-GB" sz="1712"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C1CE7EFC-29A0-490F-99F8-1C479A056886}"/>
                </a:ext>
              </a:extLst>
            </p:cNvPr>
            <p:cNvGrpSpPr/>
            <p:nvPr/>
          </p:nvGrpSpPr>
          <p:grpSpPr>
            <a:xfrm>
              <a:off x="470554" y="2157807"/>
              <a:ext cx="514349" cy="544619"/>
              <a:chOff x="546754" y="2615007"/>
              <a:chExt cx="514349" cy="544619"/>
            </a:xfrm>
          </p:grpSpPr>
          <p:sp>
            <p:nvSpPr>
              <p:cNvPr id="19" name="Oval 18">
                <a:extLst>
                  <a:ext uri="{FF2B5EF4-FFF2-40B4-BE49-F238E27FC236}">
                    <a16:creationId xmlns:a16="http://schemas.microsoft.com/office/drawing/2014/main" id="{5D904E80-1B7E-4D43-8614-4E3FFFCA6C6B}"/>
                  </a:ext>
                </a:extLst>
              </p:cNvPr>
              <p:cNvSpPr/>
              <p:nvPr/>
            </p:nvSpPr>
            <p:spPr>
              <a:xfrm>
                <a:off x="546754" y="2615007"/>
                <a:ext cx="514349" cy="544619"/>
              </a:xfrm>
              <a:prstGeom prst="ellipse">
                <a:avLst/>
              </a:prstGeom>
              <a:solidFill>
                <a:srgbClr val="932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9384" rtl="0" eaLnBrk="1" fontAlgn="auto" latinLnBrk="0" hangingPunct="1">
                  <a:lnSpc>
                    <a:spcPct val="100000"/>
                  </a:lnSpc>
                  <a:spcBef>
                    <a:spcPts val="0"/>
                  </a:spcBef>
                  <a:spcAft>
                    <a:spcPts val="0"/>
                  </a:spcAft>
                  <a:buClrTx/>
                  <a:buSzTx/>
                  <a:buFontTx/>
                  <a:buNone/>
                  <a:tabLst/>
                  <a:defRPr/>
                </a:pPr>
                <a:endParaRPr kumimoji="0" lang="en-GB" sz="1712"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descr="A picture containing object, clock, drawing&#10;&#10;Description automatically generated">
                <a:extLst>
                  <a:ext uri="{FF2B5EF4-FFF2-40B4-BE49-F238E27FC236}">
                    <a16:creationId xmlns:a16="http://schemas.microsoft.com/office/drawing/2014/main" id="{7CD42D4C-52D0-453B-BEC0-38CA95DDC8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443" y="2718569"/>
                <a:ext cx="306967" cy="306967"/>
              </a:xfrm>
              <a:prstGeom prst="rect">
                <a:avLst/>
              </a:prstGeom>
            </p:spPr>
          </p:pic>
        </p:grpSp>
        <p:grpSp>
          <p:nvGrpSpPr>
            <p:cNvPr id="16" name="Group 15">
              <a:extLst>
                <a:ext uri="{FF2B5EF4-FFF2-40B4-BE49-F238E27FC236}">
                  <a16:creationId xmlns:a16="http://schemas.microsoft.com/office/drawing/2014/main" id="{228C871A-DB45-477C-8D7C-4B406F9DBADB}"/>
                </a:ext>
              </a:extLst>
            </p:cNvPr>
            <p:cNvGrpSpPr/>
            <p:nvPr/>
          </p:nvGrpSpPr>
          <p:grpSpPr>
            <a:xfrm>
              <a:off x="533309" y="4930409"/>
              <a:ext cx="456337" cy="478997"/>
              <a:chOff x="597707" y="5006609"/>
              <a:chExt cx="456337" cy="478997"/>
            </a:xfrm>
          </p:grpSpPr>
          <p:sp>
            <p:nvSpPr>
              <p:cNvPr id="17" name="Oval 16">
                <a:extLst>
                  <a:ext uri="{FF2B5EF4-FFF2-40B4-BE49-F238E27FC236}">
                    <a16:creationId xmlns:a16="http://schemas.microsoft.com/office/drawing/2014/main" id="{265650A8-8AD9-4621-9526-A0FABD4D57FA}"/>
                  </a:ext>
                </a:extLst>
              </p:cNvPr>
              <p:cNvSpPr/>
              <p:nvPr/>
            </p:nvSpPr>
            <p:spPr>
              <a:xfrm>
                <a:off x="597769" y="5006609"/>
                <a:ext cx="456216" cy="478997"/>
              </a:xfrm>
              <a:prstGeom prst="ellipse">
                <a:avLst/>
              </a:prstGeom>
              <a:solidFill>
                <a:srgbClr val="932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9384" rtl="0" eaLnBrk="1" fontAlgn="auto" latinLnBrk="0" hangingPunct="1">
                  <a:lnSpc>
                    <a:spcPct val="100000"/>
                  </a:lnSpc>
                  <a:spcBef>
                    <a:spcPts val="0"/>
                  </a:spcBef>
                  <a:spcAft>
                    <a:spcPts val="0"/>
                  </a:spcAft>
                  <a:buClrTx/>
                  <a:buSzTx/>
                  <a:buFontTx/>
                  <a:buNone/>
                  <a:tabLst/>
                  <a:defRPr/>
                </a:pPr>
                <a:endParaRPr kumimoji="0" lang="en-GB" sz="1712"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descr="A picture containing drawing&#10;&#10;Description automatically generated">
                <a:extLst>
                  <a:ext uri="{FF2B5EF4-FFF2-40B4-BE49-F238E27FC236}">
                    <a16:creationId xmlns:a16="http://schemas.microsoft.com/office/drawing/2014/main" id="{9C18D6BE-3C94-4F59-9A98-40877A5CC6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707" y="5070538"/>
                <a:ext cx="456337" cy="325955"/>
              </a:xfrm>
              <a:prstGeom prst="rect">
                <a:avLst/>
              </a:prstGeom>
            </p:spPr>
          </p:pic>
        </p:grpSp>
      </p:grpSp>
      <p:pic>
        <p:nvPicPr>
          <p:cNvPr id="30" name="Graphic 29" descr="Cycle with people outline">
            <a:extLst>
              <a:ext uri="{FF2B5EF4-FFF2-40B4-BE49-F238E27FC236}">
                <a16:creationId xmlns:a16="http://schemas.microsoft.com/office/drawing/2014/main" id="{2695398C-40BF-40F8-A98D-A553C4BD25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45959" y="2997483"/>
            <a:ext cx="448094" cy="448094"/>
          </a:xfrm>
          <a:prstGeom prst="rect">
            <a:avLst/>
          </a:prstGeom>
        </p:spPr>
      </p:pic>
      <p:sp>
        <p:nvSpPr>
          <p:cNvPr id="27" name="TextBox 26">
            <a:extLst>
              <a:ext uri="{FF2B5EF4-FFF2-40B4-BE49-F238E27FC236}">
                <a16:creationId xmlns:a16="http://schemas.microsoft.com/office/drawing/2014/main" id="{63B93165-43E1-4DCC-8E8A-CD04D926509F}"/>
              </a:ext>
            </a:extLst>
          </p:cNvPr>
          <p:cNvSpPr txBox="1"/>
          <p:nvPr/>
        </p:nvSpPr>
        <p:spPr>
          <a:xfrm>
            <a:off x="2588870" y="4615133"/>
            <a:ext cx="6390493" cy="400110"/>
          </a:xfrm>
          <a:prstGeom prst="rect">
            <a:avLst/>
          </a:prstGeom>
          <a:noFill/>
        </p:spPr>
        <p:txBody>
          <a:bodyPr wrap="square" rtlCol="0">
            <a:spAutoFit/>
          </a:bodyPr>
          <a:lstStyle/>
          <a:p>
            <a:pPr marL="434692" marR="0" lvl="0" indent="-434692" algn="l" defTabSz="86938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32784"/>
                </a:solidFill>
                <a:effectLst/>
                <a:uLnTx/>
                <a:uFillTx/>
                <a:latin typeface="Calibri"/>
                <a:ea typeface="+mn-ea"/>
                <a:cs typeface="+mn-cs"/>
              </a:rPr>
              <a:t>Ask</a:t>
            </a:r>
            <a:r>
              <a:rPr kumimoji="0" lang="en-GB" sz="2000" b="0" i="0" u="none" strike="noStrike" kern="1200" cap="none" spc="0" normalizeH="0" baseline="0" noProof="0" dirty="0">
                <a:ln>
                  <a:noFill/>
                </a:ln>
                <a:solidFill>
                  <a:prstClr val="black"/>
                </a:solidFill>
                <a:effectLst/>
                <a:uLnTx/>
                <a:uFillTx/>
                <a:latin typeface="Calibri"/>
                <a:ea typeface="+mn-ea"/>
                <a:cs typeface="+mn-cs"/>
              </a:rPr>
              <a:t> – </a:t>
            </a:r>
            <a:r>
              <a:rPr kumimoji="0" lang="en-GB" sz="2000" b="0" i="0" u="none" strike="noStrike" kern="1200" cap="none" spc="0" normalizeH="0" baseline="0" noProof="0" dirty="0">
                <a:ln>
                  <a:noFill/>
                </a:ln>
                <a:solidFill>
                  <a:srgbClr val="932784"/>
                </a:solidFill>
                <a:effectLst/>
                <a:uLnTx/>
                <a:uFillTx/>
                <a:latin typeface="Calibri"/>
                <a:ea typeface="+mn-ea"/>
                <a:cs typeface="+mn-cs"/>
              </a:rPr>
              <a:t>throughout the day </a:t>
            </a:r>
          </a:p>
        </p:txBody>
      </p:sp>
      <p:pic>
        <p:nvPicPr>
          <p:cNvPr id="9" name="Picture 8">
            <a:extLst>
              <a:ext uri="{FF2B5EF4-FFF2-40B4-BE49-F238E27FC236}">
                <a16:creationId xmlns:a16="http://schemas.microsoft.com/office/drawing/2014/main" id="{E94071CF-04F9-43C1-909A-8A95C9280A33}"/>
              </a:ext>
            </a:extLst>
          </p:cNvPr>
          <p:cNvPicPr>
            <a:picLocks noChangeAspect="1"/>
          </p:cNvPicPr>
          <p:nvPr/>
        </p:nvPicPr>
        <p:blipFill>
          <a:blip r:embed="rId11"/>
          <a:stretch>
            <a:fillRect/>
          </a:stretch>
        </p:blipFill>
        <p:spPr>
          <a:xfrm>
            <a:off x="2118200" y="4672971"/>
            <a:ext cx="288384" cy="284433"/>
          </a:xfrm>
          <a:prstGeom prst="rect">
            <a:avLst/>
          </a:prstGeom>
        </p:spPr>
      </p:pic>
      <p:pic>
        <p:nvPicPr>
          <p:cNvPr id="28" name="Graphic 27" descr="Coffee with solid fill">
            <a:extLst>
              <a:ext uri="{FF2B5EF4-FFF2-40B4-BE49-F238E27FC236}">
                <a16:creationId xmlns:a16="http://schemas.microsoft.com/office/drawing/2014/main" id="{5D102E8C-4F4A-885A-1884-24A368E8C36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58347" y="2198185"/>
            <a:ext cx="1295766" cy="1295766"/>
          </a:xfrm>
          <a:prstGeom prst="rect">
            <a:avLst/>
          </a:prstGeom>
        </p:spPr>
      </p:pic>
      <p:pic>
        <p:nvPicPr>
          <p:cNvPr id="31" name="Graphic 30" descr="Smart Phone with solid fill">
            <a:extLst>
              <a:ext uri="{FF2B5EF4-FFF2-40B4-BE49-F238E27FC236}">
                <a16:creationId xmlns:a16="http://schemas.microsoft.com/office/drawing/2014/main" id="{4B2C5341-70F4-534D-B547-69178349B53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9264" y="4928597"/>
            <a:ext cx="914400" cy="914400"/>
          </a:xfrm>
          <a:prstGeom prst="rect">
            <a:avLst/>
          </a:prstGeom>
        </p:spPr>
      </p:pic>
    </p:spTree>
    <p:extLst>
      <p:ext uri="{BB962C8B-B14F-4D97-AF65-F5344CB8AC3E}">
        <p14:creationId xmlns:p14="http://schemas.microsoft.com/office/powerpoint/2010/main" val="4099694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3C4F-D842-4BF5-B543-833D32E39390}"/>
              </a:ext>
            </a:extLst>
          </p:cNvPr>
          <p:cNvSpPr>
            <a:spLocks noGrp="1"/>
          </p:cNvSpPr>
          <p:nvPr>
            <p:ph type="title"/>
          </p:nvPr>
        </p:nvSpPr>
        <p:spPr/>
        <p:txBody>
          <a:bodyPr/>
          <a:lstStyle/>
          <a:p>
            <a:r>
              <a:rPr lang="en-GB" dirty="0"/>
              <a:t>Working together </a:t>
            </a:r>
          </a:p>
        </p:txBody>
      </p:sp>
      <p:grpSp>
        <p:nvGrpSpPr>
          <p:cNvPr id="4" name="Diagram 1">
            <a:extLst>
              <a:ext uri="{FF2B5EF4-FFF2-40B4-BE49-F238E27FC236}">
                <a16:creationId xmlns:a16="http://schemas.microsoft.com/office/drawing/2014/main" id="{CCC77503-DC7E-4701-A97F-99FA9DEA691C}"/>
              </a:ext>
            </a:extLst>
          </p:cNvPr>
          <p:cNvGrpSpPr/>
          <p:nvPr/>
        </p:nvGrpSpPr>
        <p:grpSpPr>
          <a:xfrm>
            <a:off x="1416050" y="1450975"/>
            <a:ext cx="8077200" cy="5318214"/>
            <a:chOff x="0" y="0"/>
            <a:chExt cx="5117777" cy="3198607"/>
          </a:xfrm>
        </p:grpSpPr>
        <p:sp>
          <p:nvSpPr>
            <p:cNvPr id="5" name="Freeform: Shape 4">
              <a:extLst>
                <a:ext uri="{FF2B5EF4-FFF2-40B4-BE49-F238E27FC236}">
                  <a16:creationId xmlns:a16="http://schemas.microsoft.com/office/drawing/2014/main" id="{7D0FEEDC-FB16-4E6D-B063-13F5F2B82C88}"/>
                </a:ext>
              </a:extLst>
            </p:cNvPr>
            <p:cNvSpPr/>
            <p:nvPr/>
          </p:nvSpPr>
          <p:spPr>
            <a:xfrm>
              <a:off x="0" y="0"/>
              <a:ext cx="1599303" cy="959580"/>
            </a:xfrm>
            <a:custGeom>
              <a:avLst/>
              <a:gdLst>
                <a:gd name="f0" fmla="val 10800000"/>
                <a:gd name="f1" fmla="val 5400000"/>
                <a:gd name="f2" fmla="val 180"/>
                <a:gd name="f3" fmla="val w"/>
                <a:gd name="f4" fmla="val h"/>
                <a:gd name="f5" fmla="val 0"/>
                <a:gd name="f6" fmla="val 1599307"/>
                <a:gd name="f7" fmla="val 959584"/>
                <a:gd name="f8" fmla="+- 0 0 -90"/>
                <a:gd name="f9" fmla="*/ f3 1 1599307"/>
                <a:gd name="f10" fmla="*/ f4 1 959584"/>
                <a:gd name="f11" fmla="+- f7 0 f5"/>
                <a:gd name="f12" fmla="+- f6 0 f5"/>
                <a:gd name="f13" fmla="*/ f8 f0 1"/>
                <a:gd name="f14" fmla="*/ f12 1 1599307"/>
                <a:gd name="f15" fmla="*/ f11 1 959584"/>
                <a:gd name="f16" fmla="*/ 0 f12 1"/>
                <a:gd name="f17" fmla="*/ 0 f11 1"/>
                <a:gd name="f18" fmla="*/ 1599307 f12 1"/>
                <a:gd name="f19" fmla="*/ 959584 f11 1"/>
                <a:gd name="f20" fmla="*/ f13 1 f2"/>
                <a:gd name="f21" fmla="*/ f16 1 1599307"/>
                <a:gd name="f22" fmla="*/ f17 1 959584"/>
                <a:gd name="f23" fmla="*/ f18 1 1599307"/>
                <a:gd name="f24" fmla="*/ f19 1 95958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599307" h="959584">
                  <a:moveTo>
                    <a:pt x="f5" y="f5"/>
                  </a:moveTo>
                  <a:lnTo>
                    <a:pt x="f6" y="f5"/>
                  </a:lnTo>
                  <a:lnTo>
                    <a:pt x="f6" y="f7"/>
                  </a:lnTo>
                  <a:lnTo>
                    <a:pt x="f5" y="f7"/>
                  </a:lnTo>
                  <a:lnTo>
                    <a:pt x="f5" y="f5"/>
                  </a:lnTo>
                  <a:close/>
                </a:path>
              </a:pathLst>
            </a:custGeom>
            <a:solidFill>
              <a:srgbClr val="CD3BA7"/>
            </a:solidFill>
            <a:ln w="12701" cap="flat">
              <a:solidFill>
                <a:srgbClr val="FFFFFF"/>
              </a:solidFill>
              <a:prstDash val="solid"/>
              <a:miter/>
            </a:ln>
          </p:spPr>
          <p:txBody>
            <a:bodyPr vert="horz" wrap="square" lIns="72393" tIns="72393" rIns="72393" bIns="72393" anchor="ctr" anchorCtr="1" compatLnSpc="0">
              <a:no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GB" sz="1900" b="0" i="0" u="none" strike="noStrike" kern="15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Openness</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Shape 5">
              <a:extLst>
                <a:ext uri="{FF2B5EF4-FFF2-40B4-BE49-F238E27FC236}">
                  <a16:creationId xmlns:a16="http://schemas.microsoft.com/office/drawing/2014/main" id="{59EBFCA2-E8DE-4D09-9F4D-1F96DD8D715D}"/>
                </a:ext>
              </a:extLst>
            </p:cNvPr>
            <p:cNvSpPr/>
            <p:nvPr/>
          </p:nvSpPr>
          <p:spPr>
            <a:xfrm>
              <a:off x="1759241" y="0"/>
              <a:ext cx="1599303" cy="959580"/>
            </a:xfrm>
            <a:custGeom>
              <a:avLst/>
              <a:gdLst>
                <a:gd name="f0" fmla="val 10800000"/>
                <a:gd name="f1" fmla="val 5400000"/>
                <a:gd name="f2" fmla="val 180"/>
                <a:gd name="f3" fmla="val w"/>
                <a:gd name="f4" fmla="val h"/>
                <a:gd name="f5" fmla="val 0"/>
                <a:gd name="f6" fmla="val 1599307"/>
                <a:gd name="f7" fmla="val 959584"/>
                <a:gd name="f8" fmla="+- 0 0 -90"/>
                <a:gd name="f9" fmla="*/ f3 1 1599307"/>
                <a:gd name="f10" fmla="*/ f4 1 959584"/>
                <a:gd name="f11" fmla="+- f7 0 f5"/>
                <a:gd name="f12" fmla="+- f6 0 f5"/>
                <a:gd name="f13" fmla="*/ f8 f0 1"/>
                <a:gd name="f14" fmla="*/ f12 1 1599307"/>
                <a:gd name="f15" fmla="*/ f11 1 959584"/>
                <a:gd name="f16" fmla="*/ 0 f12 1"/>
                <a:gd name="f17" fmla="*/ 0 f11 1"/>
                <a:gd name="f18" fmla="*/ 1599307 f12 1"/>
                <a:gd name="f19" fmla="*/ 959584 f11 1"/>
                <a:gd name="f20" fmla="*/ f13 1 f2"/>
                <a:gd name="f21" fmla="*/ f16 1 1599307"/>
                <a:gd name="f22" fmla="*/ f17 1 959584"/>
                <a:gd name="f23" fmla="*/ f18 1 1599307"/>
                <a:gd name="f24" fmla="*/ f19 1 95958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599307" h="959584">
                  <a:moveTo>
                    <a:pt x="f5" y="f5"/>
                  </a:moveTo>
                  <a:lnTo>
                    <a:pt x="f6" y="f5"/>
                  </a:lnTo>
                  <a:lnTo>
                    <a:pt x="f6" y="f7"/>
                  </a:lnTo>
                  <a:lnTo>
                    <a:pt x="f5" y="f7"/>
                  </a:lnTo>
                  <a:lnTo>
                    <a:pt x="f5" y="f5"/>
                  </a:lnTo>
                  <a:close/>
                </a:path>
              </a:pathLst>
            </a:custGeom>
            <a:solidFill>
              <a:srgbClr val="0070C0"/>
            </a:solidFill>
            <a:ln w="12701" cap="flat">
              <a:solidFill>
                <a:srgbClr val="FFFFFF"/>
              </a:solidFill>
              <a:prstDash val="solid"/>
              <a:miter/>
            </a:ln>
          </p:spPr>
          <p:txBody>
            <a:bodyPr vert="horz" wrap="square" lIns="72393" tIns="72393" rIns="72393" bIns="72393" anchor="ctr" anchorCtr="1" compatLnSpc="0">
              <a:no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endParaRPr kumimoji="0" lang="en-GB" sz="1900" b="0" i="0" u="none" strike="noStrike" kern="15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GB" sz="1900" b="0" i="0" u="none" strike="noStrike" kern="15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Keep conversation in the room</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Shape 6">
              <a:extLst>
                <a:ext uri="{FF2B5EF4-FFF2-40B4-BE49-F238E27FC236}">
                  <a16:creationId xmlns:a16="http://schemas.microsoft.com/office/drawing/2014/main" id="{3743165F-9BF9-451F-8A33-EAAC080197DA}"/>
                </a:ext>
              </a:extLst>
            </p:cNvPr>
            <p:cNvSpPr/>
            <p:nvPr/>
          </p:nvSpPr>
          <p:spPr>
            <a:xfrm>
              <a:off x="3518474" y="0"/>
              <a:ext cx="1599303" cy="959580"/>
            </a:xfrm>
            <a:custGeom>
              <a:avLst/>
              <a:gdLst>
                <a:gd name="f0" fmla="val 10800000"/>
                <a:gd name="f1" fmla="val 5400000"/>
                <a:gd name="f2" fmla="val 180"/>
                <a:gd name="f3" fmla="val w"/>
                <a:gd name="f4" fmla="val h"/>
                <a:gd name="f5" fmla="val 0"/>
                <a:gd name="f6" fmla="val 1599307"/>
                <a:gd name="f7" fmla="val 959584"/>
                <a:gd name="f8" fmla="+- 0 0 -90"/>
                <a:gd name="f9" fmla="*/ f3 1 1599307"/>
                <a:gd name="f10" fmla="*/ f4 1 959584"/>
                <a:gd name="f11" fmla="+- f7 0 f5"/>
                <a:gd name="f12" fmla="+- f6 0 f5"/>
                <a:gd name="f13" fmla="*/ f8 f0 1"/>
                <a:gd name="f14" fmla="*/ f12 1 1599307"/>
                <a:gd name="f15" fmla="*/ f11 1 959584"/>
                <a:gd name="f16" fmla="*/ 0 f12 1"/>
                <a:gd name="f17" fmla="*/ 0 f11 1"/>
                <a:gd name="f18" fmla="*/ 1599307 f12 1"/>
                <a:gd name="f19" fmla="*/ 959584 f11 1"/>
                <a:gd name="f20" fmla="*/ f13 1 f2"/>
                <a:gd name="f21" fmla="*/ f16 1 1599307"/>
                <a:gd name="f22" fmla="*/ f17 1 959584"/>
                <a:gd name="f23" fmla="*/ f18 1 1599307"/>
                <a:gd name="f24" fmla="*/ f19 1 95958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599307" h="959584">
                  <a:moveTo>
                    <a:pt x="f5" y="f5"/>
                  </a:moveTo>
                  <a:lnTo>
                    <a:pt x="f6" y="f5"/>
                  </a:lnTo>
                  <a:lnTo>
                    <a:pt x="f6" y="f7"/>
                  </a:lnTo>
                  <a:lnTo>
                    <a:pt x="f5" y="f7"/>
                  </a:lnTo>
                  <a:lnTo>
                    <a:pt x="f5" y="f5"/>
                  </a:lnTo>
                  <a:close/>
                </a:path>
              </a:pathLst>
            </a:custGeom>
            <a:solidFill>
              <a:srgbClr val="CD3BA7"/>
            </a:solidFill>
            <a:ln w="12701" cap="flat">
              <a:solidFill>
                <a:srgbClr val="FFFFFF"/>
              </a:solidFill>
              <a:prstDash val="solid"/>
              <a:miter/>
            </a:ln>
          </p:spPr>
          <p:txBody>
            <a:bodyPr vert="horz" wrap="square" lIns="72393" tIns="72393" rIns="72393" bIns="72393" anchor="ctr" anchorCtr="1" compatLnSpc="0">
              <a:no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GB" sz="1900" b="0" i="0" u="none" strike="noStrike" kern="15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Right to pass</a:t>
              </a:r>
              <a:endParaRPr kumimoji="0" lang="en-GB"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Freeform: Shape 7">
              <a:extLst>
                <a:ext uri="{FF2B5EF4-FFF2-40B4-BE49-F238E27FC236}">
                  <a16:creationId xmlns:a16="http://schemas.microsoft.com/office/drawing/2014/main" id="{E7B9D7BA-8DEE-4213-8FBA-B01DED5B16D2}"/>
                </a:ext>
              </a:extLst>
            </p:cNvPr>
            <p:cNvSpPr/>
            <p:nvPr/>
          </p:nvSpPr>
          <p:spPr>
            <a:xfrm>
              <a:off x="0" y="1119509"/>
              <a:ext cx="1599303" cy="959580"/>
            </a:xfrm>
            <a:custGeom>
              <a:avLst/>
              <a:gdLst>
                <a:gd name="f0" fmla="val 10800000"/>
                <a:gd name="f1" fmla="val 5400000"/>
                <a:gd name="f2" fmla="val 180"/>
                <a:gd name="f3" fmla="val w"/>
                <a:gd name="f4" fmla="val h"/>
                <a:gd name="f5" fmla="val 0"/>
                <a:gd name="f6" fmla="val 1599307"/>
                <a:gd name="f7" fmla="val 959584"/>
                <a:gd name="f8" fmla="+- 0 0 -90"/>
                <a:gd name="f9" fmla="*/ f3 1 1599307"/>
                <a:gd name="f10" fmla="*/ f4 1 959584"/>
                <a:gd name="f11" fmla="+- f7 0 f5"/>
                <a:gd name="f12" fmla="+- f6 0 f5"/>
                <a:gd name="f13" fmla="*/ f8 f0 1"/>
                <a:gd name="f14" fmla="*/ f12 1 1599307"/>
                <a:gd name="f15" fmla="*/ f11 1 959584"/>
                <a:gd name="f16" fmla="*/ 0 f12 1"/>
                <a:gd name="f17" fmla="*/ 0 f11 1"/>
                <a:gd name="f18" fmla="*/ 1599307 f12 1"/>
                <a:gd name="f19" fmla="*/ 959584 f11 1"/>
                <a:gd name="f20" fmla="*/ f13 1 f2"/>
                <a:gd name="f21" fmla="*/ f16 1 1599307"/>
                <a:gd name="f22" fmla="*/ f17 1 959584"/>
                <a:gd name="f23" fmla="*/ f18 1 1599307"/>
                <a:gd name="f24" fmla="*/ f19 1 95958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599307" h="959584">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72393" tIns="72393" rIns="72393" bIns="72393" anchor="ctr" anchorCtr="1" compatLnSpc="0">
              <a:no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Non judgemental approach</a:t>
              </a:r>
              <a:endParaRPr kumimoji="0" lang="en-GB"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Freeform: Shape 8">
              <a:extLst>
                <a:ext uri="{FF2B5EF4-FFF2-40B4-BE49-F238E27FC236}">
                  <a16:creationId xmlns:a16="http://schemas.microsoft.com/office/drawing/2014/main" id="{333F55FD-78FD-423D-803A-0694CF18242A}"/>
                </a:ext>
              </a:extLst>
            </p:cNvPr>
            <p:cNvSpPr/>
            <p:nvPr/>
          </p:nvSpPr>
          <p:spPr>
            <a:xfrm>
              <a:off x="1759241" y="1119509"/>
              <a:ext cx="1599303" cy="959580"/>
            </a:xfrm>
            <a:custGeom>
              <a:avLst/>
              <a:gdLst>
                <a:gd name="f0" fmla="val 10800000"/>
                <a:gd name="f1" fmla="val 5400000"/>
                <a:gd name="f2" fmla="val 180"/>
                <a:gd name="f3" fmla="val w"/>
                <a:gd name="f4" fmla="val h"/>
                <a:gd name="f5" fmla="val 0"/>
                <a:gd name="f6" fmla="val 1599307"/>
                <a:gd name="f7" fmla="val 959584"/>
                <a:gd name="f8" fmla="+- 0 0 -90"/>
                <a:gd name="f9" fmla="*/ f3 1 1599307"/>
                <a:gd name="f10" fmla="*/ f4 1 959584"/>
                <a:gd name="f11" fmla="+- f7 0 f5"/>
                <a:gd name="f12" fmla="+- f6 0 f5"/>
                <a:gd name="f13" fmla="*/ f8 f0 1"/>
                <a:gd name="f14" fmla="*/ f12 1 1599307"/>
                <a:gd name="f15" fmla="*/ f11 1 959584"/>
                <a:gd name="f16" fmla="*/ 0 f12 1"/>
                <a:gd name="f17" fmla="*/ 0 f11 1"/>
                <a:gd name="f18" fmla="*/ 1599307 f12 1"/>
                <a:gd name="f19" fmla="*/ 959584 f11 1"/>
                <a:gd name="f20" fmla="*/ f13 1 f2"/>
                <a:gd name="f21" fmla="*/ f16 1 1599307"/>
                <a:gd name="f22" fmla="*/ f17 1 959584"/>
                <a:gd name="f23" fmla="*/ f18 1 1599307"/>
                <a:gd name="f24" fmla="*/ f19 1 95958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599307" h="959584">
                  <a:moveTo>
                    <a:pt x="f5" y="f5"/>
                  </a:moveTo>
                  <a:lnTo>
                    <a:pt x="f6" y="f5"/>
                  </a:lnTo>
                  <a:lnTo>
                    <a:pt x="f6" y="f7"/>
                  </a:lnTo>
                  <a:lnTo>
                    <a:pt x="f5" y="f7"/>
                  </a:lnTo>
                  <a:lnTo>
                    <a:pt x="f5" y="f5"/>
                  </a:lnTo>
                  <a:close/>
                </a:path>
              </a:pathLst>
            </a:custGeom>
            <a:solidFill>
              <a:srgbClr val="CD3BA7"/>
            </a:solidFill>
            <a:ln w="12701" cap="flat">
              <a:solidFill>
                <a:srgbClr val="FFFFFF"/>
              </a:solidFill>
              <a:prstDash val="solid"/>
              <a:miter/>
            </a:ln>
          </p:spPr>
          <p:txBody>
            <a:bodyPr vert="horz" wrap="square" lIns="72393" tIns="72393" rIns="72393" bIns="72393" anchor="ctr" anchorCtr="1" compatLnSpc="0">
              <a:no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GB" sz="1900" b="0" i="0" u="none" strike="noStrike" kern="15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Make no assumptions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A9D25827-323F-4AFA-8F2B-F5277EE1242A}"/>
                </a:ext>
              </a:extLst>
            </p:cNvPr>
            <p:cNvSpPr/>
            <p:nvPr/>
          </p:nvSpPr>
          <p:spPr>
            <a:xfrm>
              <a:off x="3518474" y="1119509"/>
              <a:ext cx="1599303" cy="959580"/>
            </a:xfrm>
            <a:custGeom>
              <a:avLst/>
              <a:gdLst>
                <a:gd name="f0" fmla="val 10800000"/>
                <a:gd name="f1" fmla="val 5400000"/>
                <a:gd name="f2" fmla="val 180"/>
                <a:gd name="f3" fmla="val w"/>
                <a:gd name="f4" fmla="val h"/>
                <a:gd name="f5" fmla="val 0"/>
                <a:gd name="f6" fmla="val 1599307"/>
                <a:gd name="f7" fmla="val 959584"/>
                <a:gd name="f8" fmla="+- 0 0 -90"/>
                <a:gd name="f9" fmla="*/ f3 1 1599307"/>
                <a:gd name="f10" fmla="*/ f4 1 959584"/>
                <a:gd name="f11" fmla="+- f7 0 f5"/>
                <a:gd name="f12" fmla="+- f6 0 f5"/>
                <a:gd name="f13" fmla="*/ f8 f0 1"/>
                <a:gd name="f14" fmla="*/ f12 1 1599307"/>
                <a:gd name="f15" fmla="*/ f11 1 959584"/>
                <a:gd name="f16" fmla="*/ 0 f12 1"/>
                <a:gd name="f17" fmla="*/ 0 f11 1"/>
                <a:gd name="f18" fmla="*/ 1599307 f12 1"/>
                <a:gd name="f19" fmla="*/ 959584 f11 1"/>
                <a:gd name="f20" fmla="*/ f13 1 f2"/>
                <a:gd name="f21" fmla="*/ f16 1 1599307"/>
                <a:gd name="f22" fmla="*/ f17 1 959584"/>
                <a:gd name="f23" fmla="*/ f18 1 1599307"/>
                <a:gd name="f24" fmla="*/ f19 1 95958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599307" h="959584">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72393" tIns="72393" rIns="72393" bIns="72393" anchor="ctr" anchorCtr="1" compatLnSpc="0">
              <a:no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GB" sz="1900" b="0" i="0" u="none" strike="noStrike" kern="15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Listen to others</a:t>
              </a:r>
              <a:endParaRPr kumimoji="0" lang="en-GB"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F000442F-6E14-41C8-B78E-E6FDA43F9514}"/>
                </a:ext>
              </a:extLst>
            </p:cNvPr>
            <p:cNvSpPr/>
            <p:nvPr/>
          </p:nvSpPr>
          <p:spPr>
            <a:xfrm>
              <a:off x="0" y="2239027"/>
              <a:ext cx="1599303" cy="959580"/>
            </a:xfrm>
            <a:custGeom>
              <a:avLst/>
              <a:gdLst>
                <a:gd name="f0" fmla="val 10800000"/>
                <a:gd name="f1" fmla="val 5400000"/>
                <a:gd name="f2" fmla="val 180"/>
                <a:gd name="f3" fmla="val w"/>
                <a:gd name="f4" fmla="val h"/>
                <a:gd name="f5" fmla="val 0"/>
                <a:gd name="f6" fmla="val 1599307"/>
                <a:gd name="f7" fmla="val 959584"/>
                <a:gd name="f8" fmla="+- 0 0 -90"/>
                <a:gd name="f9" fmla="*/ f3 1 1599307"/>
                <a:gd name="f10" fmla="*/ f4 1 959584"/>
                <a:gd name="f11" fmla="+- f7 0 f5"/>
                <a:gd name="f12" fmla="+- f6 0 f5"/>
                <a:gd name="f13" fmla="*/ f8 f0 1"/>
                <a:gd name="f14" fmla="*/ f12 1 1599307"/>
                <a:gd name="f15" fmla="*/ f11 1 959584"/>
                <a:gd name="f16" fmla="*/ 0 f12 1"/>
                <a:gd name="f17" fmla="*/ 0 f11 1"/>
                <a:gd name="f18" fmla="*/ 1599307 f12 1"/>
                <a:gd name="f19" fmla="*/ 959584 f11 1"/>
                <a:gd name="f20" fmla="*/ f13 1 f2"/>
                <a:gd name="f21" fmla="*/ f16 1 1599307"/>
                <a:gd name="f22" fmla="*/ f17 1 959584"/>
                <a:gd name="f23" fmla="*/ f18 1 1599307"/>
                <a:gd name="f24" fmla="*/ f19 1 95958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599307" h="959584">
                  <a:moveTo>
                    <a:pt x="f5" y="f5"/>
                  </a:moveTo>
                  <a:lnTo>
                    <a:pt x="f6" y="f5"/>
                  </a:lnTo>
                  <a:lnTo>
                    <a:pt x="f6" y="f7"/>
                  </a:lnTo>
                  <a:lnTo>
                    <a:pt x="f5" y="f7"/>
                  </a:lnTo>
                  <a:lnTo>
                    <a:pt x="f5" y="f5"/>
                  </a:lnTo>
                  <a:close/>
                </a:path>
              </a:pathLst>
            </a:custGeom>
            <a:solidFill>
              <a:srgbClr val="CD3BA7"/>
            </a:solidFill>
            <a:ln w="12701" cap="flat">
              <a:solidFill>
                <a:srgbClr val="FFFFFF"/>
              </a:solidFill>
              <a:prstDash val="solid"/>
              <a:miter/>
            </a:ln>
          </p:spPr>
          <p:txBody>
            <a:bodyPr vert="horz" wrap="square" lIns="72393" tIns="72393" rIns="72393" bIns="72393" anchor="ctr" anchorCtr="1" compatLnSpc="0">
              <a:no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GB" sz="1900" b="0" i="0" u="none" strike="noStrike" kern="15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Use of language </a:t>
              </a:r>
              <a:endParaRPr kumimoji="0" lang="en-GB"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18313FEF-A901-432D-A0DA-D6787FA61FF5}"/>
                </a:ext>
              </a:extLst>
            </p:cNvPr>
            <p:cNvSpPr/>
            <p:nvPr/>
          </p:nvSpPr>
          <p:spPr>
            <a:xfrm>
              <a:off x="1759241" y="2239027"/>
              <a:ext cx="1599303" cy="959580"/>
            </a:xfrm>
            <a:custGeom>
              <a:avLst/>
              <a:gdLst>
                <a:gd name="f0" fmla="val 10800000"/>
                <a:gd name="f1" fmla="val 5400000"/>
                <a:gd name="f2" fmla="val 180"/>
                <a:gd name="f3" fmla="val w"/>
                <a:gd name="f4" fmla="val h"/>
                <a:gd name="f5" fmla="val 0"/>
                <a:gd name="f6" fmla="val 1599307"/>
                <a:gd name="f7" fmla="val 959584"/>
                <a:gd name="f8" fmla="+- 0 0 -90"/>
                <a:gd name="f9" fmla="*/ f3 1 1599307"/>
                <a:gd name="f10" fmla="*/ f4 1 959584"/>
                <a:gd name="f11" fmla="+- f7 0 f5"/>
                <a:gd name="f12" fmla="+- f6 0 f5"/>
                <a:gd name="f13" fmla="*/ f8 f0 1"/>
                <a:gd name="f14" fmla="*/ f12 1 1599307"/>
                <a:gd name="f15" fmla="*/ f11 1 959584"/>
                <a:gd name="f16" fmla="*/ 0 f12 1"/>
                <a:gd name="f17" fmla="*/ 0 f11 1"/>
                <a:gd name="f18" fmla="*/ 1599307 f12 1"/>
                <a:gd name="f19" fmla="*/ 959584 f11 1"/>
                <a:gd name="f20" fmla="*/ f13 1 f2"/>
                <a:gd name="f21" fmla="*/ f16 1 1599307"/>
                <a:gd name="f22" fmla="*/ f17 1 959584"/>
                <a:gd name="f23" fmla="*/ f18 1 1599307"/>
                <a:gd name="f24" fmla="*/ f19 1 95958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599307" h="959584">
                  <a:moveTo>
                    <a:pt x="f5" y="f5"/>
                  </a:moveTo>
                  <a:lnTo>
                    <a:pt x="f6" y="f5"/>
                  </a:lnTo>
                  <a:lnTo>
                    <a:pt x="f6" y="f7"/>
                  </a:lnTo>
                  <a:lnTo>
                    <a:pt x="f5" y="f7"/>
                  </a:lnTo>
                  <a:lnTo>
                    <a:pt x="f5" y="f5"/>
                  </a:lnTo>
                  <a:close/>
                </a:path>
              </a:pathLst>
            </a:custGeom>
            <a:solidFill>
              <a:srgbClr val="4472C4"/>
            </a:solidFill>
            <a:ln w="12701" cap="flat">
              <a:solidFill>
                <a:srgbClr val="FFFFFF"/>
              </a:solidFill>
              <a:prstDash val="solid"/>
              <a:miter/>
            </a:ln>
          </p:spPr>
          <p:txBody>
            <a:bodyPr vert="horz" wrap="square" lIns="72393" tIns="72393" rIns="72393" bIns="72393" anchor="ctr" anchorCtr="1" compatLnSpc="0">
              <a:no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GB" sz="1900" b="0" i="0" u="none" strike="noStrike" kern="15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Ask questions</a:t>
              </a:r>
              <a:endParaRPr kumimoji="0" lang="en-GB"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Freeform: Shape 12">
              <a:extLst>
                <a:ext uri="{FF2B5EF4-FFF2-40B4-BE49-F238E27FC236}">
                  <a16:creationId xmlns:a16="http://schemas.microsoft.com/office/drawing/2014/main" id="{609F2E06-310A-4EF7-82F9-21E9E1A87C53}"/>
                </a:ext>
              </a:extLst>
            </p:cNvPr>
            <p:cNvSpPr/>
            <p:nvPr/>
          </p:nvSpPr>
          <p:spPr>
            <a:xfrm>
              <a:off x="3518474" y="2239027"/>
              <a:ext cx="1599303" cy="959580"/>
            </a:xfrm>
            <a:custGeom>
              <a:avLst/>
              <a:gdLst>
                <a:gd name="f0" fmla="val 10800000"/>
                <a:gd name="f1" fmla="val 5400000"/>
                <a:gd name="f2" fmla="val 180"/>
                <a:gd name="f3" fmla="val w"/>
                <a:gd name="f4" fmla="val h"/>
                <a:gd name="f5" fmla="val 0"/>
                <a:gd name="f6" fmla="val 1599307"/>
                <a:gd name="f7" fmla="val 959584"/>
                <a:gd name="f8" fmla="+- 0 0 -90"/>
                <a:gd name="f9" fmla="*/ f3 1 1599307"/>
                <a:gd name="f10" fmla="*/ f4 1 959584"/>
                <a:gd name="f11" fmla="+- f7 0 f5"/>
                <a:gd name="f12" fmla="+- f6 0 f5"/>
                <a:gd name="f13" fmla="*/ f8 f0 1"/>
                <a:gd name="f14" fmla="*/ f12 1 1599307"/>
                <a:gd name="f15" fmla="*/ f11 1 959584"/>
                <a:gd name="f16" fmla="*/ 0 f12 1"/>
                <a:gd name="f17" fmla="*/ 0 f11 1"/>
                <a:gd name="f18" fmla="*/ 1599307 f12 1"/>
                <a:gd name="f19" fmla="*/ 959584 f11 1"/>
                <a:gd name="f20" fmla="*/ f13 1 f2"/>
                <a:gd name="f21" fmla="*/ f16 1 1599307"/>
                <a:gd name="f22" fmla="*/ f17 1 959584"/>
                <a:gd name="f23" fmla="*/ f18 1 1599307"/>
                <a:gd name="f24" fmla="*/ f19 1 95958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599307" h="959584">
                  <a:moveTo>
                    <a:pt x="f5" y="f5"/>
                  </a:moveTo>
                  <a:lnTo>
                    <a:pt x="f6" y="f5"/>
                  </a:lnTo>
                  <a:lnTo>
                    <a:pt x="f6" y="f7"/>
                  </a:lnTo>
                  <a:lnTo>
                    <a:pt x="f5" y="f7"/>
                  </a:lnTo>
                  <a:lnTo>
                    <a:pt x="f5" y="f5"/>
                  </a:lnTo>
                  <a:close/>
                </a:path>
              </a:pathLst>
            </a:custGeom>
            <a:solidFill>
              <a:srgbClr val="CD3BA7"/>
            </a:solidFill>
            <a:ln w="12701" cap="flat">
              <a:solidFill>
                <a:srgbClr val="FFFFFF"/>
              </a:solidFill>
              <a:prstDash val="solid"/>
              <a:miter/>
            </a:ln>
          </p:spPr>
          <p:txBody>
            <a:bodyPr vert="horz" wrap="square" lIns="72393" tIns="72393" rIns="72393" bIns="72393" anchor="ctr" anchorCtr="1" compatLnSpc="0">
              <a:no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GB" sz="1900" b="0" i="0" u="none" strike="noStrike" kern="15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Seek help and advice</a:t>
              </a:r>
              <a:endParaRPr kumimoji="0" lang="en-GB"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59700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34E491-DB53-468E-9F89-D95032F91AFE}"/>
              </a:ext>
            </a:extLst>
          </p:cNvPr>
          <p:cNvSpPr>
            <a:spLocks noGrp="1"/>
          </p:cNvSpPr>
          <p:nvPr>
            <p:ph type="title"/>
          </p:nvPr>
        </p:nvSpPr>
        <p:spPr/>
        <p:txBody>
          <a:bodyPr/>
          <a:lstStyle/>
          <a:p>
            <a:r>
              <a:rPr lang="en-GB" dirty="0"/>
              <a:t>Overview of the session </a:t>
            </a:r>
          </a:p>
        </p:txBody>
      </p:sp>
      <p:sp>
        <p:nvSpPr>
          <p:cNvPr id="11" name="TextBox 10">
            <a:extLst>
              <a:ext uri="{FF2B5EF4-FFF2-40B4-BE49-F238E27FC236}">
                <a16:creationId xmlns:a16="http://schemas.microsoft.com/office/drawing/2014/main" id="{DFF7349B-F4FA-4093-B3F5-3BC368AA4C54}"/>
              </a:ext>
            </a:extLst>
          </p:cNvPr>
          <p:cNvSpPr txBox="1"/>
          <p:nvPr/>
        </p:nvSpPr>
        <p:spPr>
          <a:xfrm>
            <a:off x="273050" y="1435356"/>
            <a:ext cx="8370772" cy="1421928"/>
          </a:xfrm>
          <a:prstGeom prst="rect">
            <a:avLst/>
          </a:prstGeom>
          <a:noFill/>
        </p:spPr>
        <p:txBody>
          <a:bodyPr wrap="square">
            <a:spAutoFit/>
          </a:bodyPr>
          <a:lstStyle/>
          <a:p>
            <a:pPr marL="171450" marR="0" lvl="0" algn="l" defTabSz="914400" rtl="0" eaLnBrk="1" fontAlgn="auto" latinLnBrk="0" hangingPunct="1">
              <a:lnSpc>
                <a:spcPct val="90000"/>
              </a:lnSpc>
              <a:spcBef>
                <a:spcPts val="0"/>
              </a:spcBef>
              <a:spcAft>
                <a:spcPts val="0"/>
              </a:spcAft>
              <a:buClr>
                <a:srgbClr val="932784"/>
              </a:buClr>
              <a:buSzPts val="2100"/>
              <a:tabLst/>
              <a:defRPr/>
            </a:pPr>
            <a:r>
              <a:rPr lang="en-GB" sz="2400" b="1" kern="0" dirty="0">
                <a:solidFill>
                  <a:srgbClr val="FF3399"/>
                </a:solidFill>
                <a:latin typeface="Calibri"/>
                <a:cs typeface="Calibri"/>
                <a:sym typeface="Calibri"/>
              </a:rPr>
              <a:t>Starter</a:t>
            </a:r>
          </a:p>
          <a:p>
            <a:pPr marL="628650" marR="0" lvl="0" indent="-457200" algn="l" defTabSz="914400" rtl="0" eaLnBrk="1" fontAlgn="auto" latinLnBrk="0" hangingPunct="1">
              <a:lnSpc>
                <a:spcPct val="90000"/>
              </a:lnSpc>
              <a:spcBef>
                <a:spcPts val="0"/>
              </a:spcBef>
              <a:spcAft>
                <a:spcPts val="0"/>
              </a:spcAft>
              <a:buClr>
                <a:srgbClr val="932784"/>
              </a:buClr>
              <a:buSzPts val="2100"/>
              <a:buBlip>
                <a:blip r:embed="rId3"/>
              </a:buBlip>
              <a:tabLst/>
              <a:defRPr/>
            </a:pPr>
            <a:r>
              <a:rPr lang="en-GB" sz="2400" kern="0" dirty="0">
                <a:solidFill>
                  <a:srgbClr val="932784"/>
                </a:solidFill>
                <a:latin typeface="Calibri"/>
                <a:cs typeface="Calibri"/>
                <a:sym typeface="Calibri"/>
              </a:rPr>
              <a:t>Why is postnatal contraception important</a:t>
            </a:r>
          </a:p>
          <a:p>
            <a:pPr marL="628650" marR="0" lvl="0" indent="-457200" algn="l" defTabSz="914400" rtl="0" eaLnBrk="1" fontAlgn="auto" latinLnBrk="0" hangingPunct="1">
              <a:lnSpc>
                <a:spcPct val="90000"/>
              </a:lnSpc>
              <a:spcBef>
                <a:spcPts val="0"/>
              </a:spcBef>
              <a:spcAft>
                <a:spcPts val="0"/>
              </a:spcAft>
              <a:buClr>
                <a:srgbClr val="932784"/>
              </a:buClr>
              <a:buSzPts val="2100"/>
              <a:buBlip>
                <a:blip r:embed="rId3"/>
              </a:buBlip>
              <a:tabLst/>
              <a:defRPr/>
            </a:pPr>
            <a:r>
              <a:rPr lang="en-GB" sz="2400" kern="0" dirty="0">
                <a:solidFill>
                  <a:srgbClr val="932784"/>
                </a:solidFill>
                <a:latin typeface="Calibri"/>
                <a:cs typeface="Calibri"/>
                <a:sym typeface="Calibri"/>
              </a:rPr>
              <a:t>Reflection on e-learning </a:t>
            </a:r>
          </a:p>
          <a:p>
            <a:pPr marL="628650" marR="0" lvl="0" indent="-457200" algn="l" defTabSz="914400" rtl="0" eaLnBrk="1" fontAlgn="auto" latinLnBrk="0" hangingPunct="1">
              <a:lnSpc>
                <a:spcPct val="90000"/>
              </a:lnSpc>
              <a:spcBef>
                <a:spcPts val="0"/>
              </a:spcBef>
              <a:spcAft>
                <a:spcPts val="0"/>
              </a:spcAft>
              <a:buClr>
                <a:srgbClr val="932784"/>
              </a:buClr>
              <a:buSzPts val="2100"/>
              <a:buBlip>
                <a:blip r:embed="rId3"/>
              </a:buBlip>
              <a:tabLst/>
              <a:defRPr/>
            </a:pPr>
            <a:r>
              <a:rPr lang="en-GB" sz="2400" kern="0" dirty="0">
                <a:solidFill>
                  <a:srgbClr val="932784"/>
                </a:solidFill>
                <a:latin typeface="Calibri"/>
                <a:cs typeface="Calibri"/>
                <a:sym typeface="Calibri"/>
              </a:rPr>
              <a:t>Insights from parents</a:t>
            </a:r>
          </a:p>
        </p:txBody>
      </p:sp>
      <p:sp>
        <p:nvSpPr>
          <p:cNvPr id="13" name="TextBox 12">
            <a:extLst>
              <a:ext uri="{FF2B5EF4-FFF2-40B4-BE49-F238E27FC236}">
                <a16:creationId xmlns:a16="http://schemas.microsoft.com/office/drawing/2014/main" id="{D57C8A3F-97CE-4581-9301-1761FB5EC4AA}"/>
              </a:ext>
            </a:extLst>
          </p:cNvPr>
          <p:cNvSpPr txBox="1"/>
          <p:nvPr/>
        </p:nvSpPr>
        <p:spPr>
          <a:xfrm>
            <a:off x="2395422" y="3279775"/>
            <a:ext cx="6248400" cy="2086725"/>
          </a:xfrm>
          <a:prstGeom prst="rect">
            <a:avLst/>
          </a:prstGeom>
          <a:noFill/>
        </p:spPr>
        <p:txBody>
          <a:bodyPr wrap="square">
            <a:spAutoFit/>
          </a:bodyPr>
          <a:lstStyle/>
          <a:p>
            <a:pPr marL="171450">
              <a:lnSpc>
                <a:spcPct val="90000"/>
              </a:lnSpc>
              <a:buClr>
                <a:srgbClr val="932784"/>
              </a:buClr>
              <a:buSzPts val="2100"/>
              <a:defRPr/>
            </a:pPr>
            <a:r>
              <a:rPr lang="en-GB" sz="2400" b="1" kern="0" dirty="0">
                <a:solidFill>
                  <a:srgbClr val="FF3399"/>
                </a:solidFill>
                <a:latin typeface="Calibri"/>
                <a:cs typeface="Calibri"/>
                <a:sym typeface="Calibri"/>
              </a:rPr>
              <a:t>Main</a:t>
            </a:r>
          </a:p>
          <a:p>
            <a:pPr marL="628650" indent="-457200">
              <a:lnSpc>
                <a:spcPct val="90000"/>
              </a:lnSpc>
              <a:buClr>
                <a:srgbClr val="932784"/>
              </a:buClr>
              <a:buSzPts val="2100"/>
              <a:buBlip>
                <a:blip r:embed="rId3"/>
              </a:buBlip>
              <a:defRPr/>
            </a:pPr>
            <a:r>
              <a:rPr lang="en-GB" sz="2400" kern="0" dirty="0">
                <a:solidFill>
                  <a:srgbClr val="932784"/>
                </a:solidFill>
                <a:cs typeface="Calibri"/>
                <a:sym typeface="Calibri"/>
              </a:rPr>
              <a:t>Postnatal contraception - Good Practice Points </a:t>
            </a:r>
          </a:p>
          <a:p>
            <a:pPr marL="628650" indent="-457200">
              <a:lnSpc>
                <a:spcPct val="90000"/>
              </a:lnSpc>
              <a:buClr>
                <a:srgbClr val="932784"/>
              </a:buClr>
              <a:buSzPts val="2100"/>
              <a:buBlip>
                <a:blip r:embed="rId3"/>
              </a:buBlip>
              <a:defRPr/>
            </a:pPr>
            <a:r>
              <a:rPr lang="en-GB" sz="2400" kern="0" dirty="0">
                <a:solidFill>
                  <a:srgbClr val="932784"/>
                </a:solidFill>
                <a:cs typeface="Calibri"/>
                <a:sym typeface="Calibri"/>
              </a:rPr>
              <a:t>Having fun – contraceptive types  </a:t>
            </a:r>
          </a:p>
          <a:p>
            <a:pPr marL="628650" indent="-457200">
              <a:lnSpc>
                <a:spcPct val="90000"/>
              </a:lnSpc>
              <a:buClr>
                <a:srgbClr val="932784"/>
              </a:buClr>
              <a:buSzPts val="2100"/>
              <a:buBlip>
                <a:blip r:embed="rId3"/>
              </a:buBlip>
              <a:defRPr/>
            </a:pPr>
            <a:r>
              <a:rPr lang="en-GB" sz="2400" kern="0" dirty="0">
                <a:solidFill>
                  <a:srgbClr val="932784"/>
                </a:solidFill>
                <a:cs typeface="Calibri"/>
                <a:sym typeface="Calibri"/>
              </a:rPr>
              <a:t>Case scenarios</a:t>
            </a:r>
          </a:p>
          <a:p>
            <a:pPr marL="628650" indent="-457200">
              <a:lnSpc>
                <a:spcPct val="90000"/>
              </a:lnSpc>
              <a:buClr>
                <a:srgbClr val="932784"/>
              </a:buClr>
              <a:buSzPts val="2100"/>
              <a:buBlip>
                <a:blip r:embed="rId3"/>
              </a:buBlip>
              <a:defRPr/>
            </a:pPr>
            <a:r>
              <a:rPr lang="en-GB" sz="2400" kern="0" dirty="0">
                <a:solidFill>
                  <a:srgbClr val="932784"/>
                </a:solidFill>
                <a:latin typeface="Calibri"/>
                <a:cs typeface="Calibri"/>
                <a:sym typeface="Calibri"/>
              </a:rPr>
              <a:t>Heart sink statements</a:t>
            </a:r>
          </a:p>
        </p:txBody>
      </p:sp>
      <p:sp>
        <p:nvSpPr>
          <p:cNvPr id="5" name="TextBox 4">
            <a:extLst>
              <a:ext uri="{FF2B5EF4-FFF2-40B4-BE49-F238E27FC236}">
                <a16:creationId xmlns:a16="http://schemas.microsoft.com/office/drawing/2014/main" id="{5616CF04-96A2-41BA-999C-9176C36C1199}"/>
              </a:ext>
            </a:extLst>
          </p:cNvPr>
          <p:cNvSpPr txBox="1"/>
          <p:nvPr/>
        </p:nvSpPr>
        <p:spPr>
          <a:xfrm>
            <a:off x="6369050" y="5260975"/>
            <a:ext cx="4267200" cy="1089529"/>
          </a:xfrm>
          <a:prstGeom prst="rect">
            <a:avLst/>
          </a:prstGeom>
          <a:noFill/>
        </p:spPr>
        <p:txBody>
          <a:bodyPr wrap="square">
            <a:spAutoFit/>
          </a:bodyPr>
          <a:lstStyle/>
          <a:p>
            <a:pPr marL="171450">
              <a:lnSpc>
                <a:spcPct val="90000"/>
              </a:lnSpc>
              <a:buClr>
                <a:srgbClr val="932784"/>
              </a:buClr>
              <a:buSzPts val="2100"/>
              <a:defRPr/>
            </a:pPr>
            <a:r>
              <a:rPr lang="en-GB" sz="2400" b="1" kern="0" dirty="0">
                <a:solidFill>
                  <a:srgbClr val="FF3399"/>
                </a:solidFill>
                <a:latin typeface="Calibri"/>
                <a:cs typeface="Calibri"/>
                <a:sym typeface="Calibri"/>
              </a:rPr>
              <a:t>Dessert</a:t>
            </a:r>
          </a:p>
          <a:p>
            <a:pPr marL="628650" indent="-457200">
              <a:lnSpc>
                <a:spcPct val="90000"/>
              </a:lnSpc>
              <a:buClr>
                <a:srgbClr val="932784"/>
              </a:buClr>
              <a:buSzPts val="2100"/>
              <a:buBlip>
                <a:blip r:embed="rId3"/>
              </a:buBlip>
              <a:defRPr/>
            </a:pPr>
            <a:r>
              <a:rPr lang="en-GB" sz="2400" kern="0" dirty="0">
                <a:solidFill>
                  <a:srgbClr val="932784"/>
                </a:solidFill>
                <a:latin typeface="Calibri"/>
                <a:cs typeface="Calibri"/>
                <a:sym typeface="Calibri"/>
              </a:rPr>
              <a:t>Applying your learning</a:t>
            </a:r>
          </a:p>
          <a:p>
            <a:pPr marL="628650" indent="-457200">
              <a:lnSpc>
                <a:spcPct val="90000"/>
              </a:lnSpc>
              <a:buClr>
                <a:srgbClr val="932784"/>
              </a:buClr>
              <a:buSzPts val="2100"/>
              <a:buBlip>
                <a:blip r:embed="rId3"/>
              </a:buBlip>
              <a:defRPr/>
            </a:pPr>
            <a:r>
              <a:rPr lang="en-GB" sz="2400" kern="0" dirty="0">
                <a:solidFill>
                  <a:srgbClr val="932784"/>
                </a:solidFill>
                <a:cs typeface="Calibri"/>
                <a:sym typeface="Calibri"/>
              </a:rPr>
              <a:t>Evaluation</a:t>
            </a:r>
            <a:endParaRPr lang="en-GB" sz="2400" kern="0" dirty="0">
              <a:solidFill>
                <a:srgbClr val="932784"/>
              </a:solidFill>
              <a:latin typeface="Calibri"/>
              <a:cs typeface="Calibri"/>
              <a:sym typeface="Calibri"/>
            </a:endParaRPr>
          </a:p>
        </p:txBody>
      </p:sp>
    </p:spTree>
    <p:extLst>
      <p:ext uri="{BB962C8B-B14F-4D97-AF65-F5344CB8AC3E}">
        <p14:creationId xmlns:p14="http://schemas.microsoft.com/office/powerpoint/2010/main" val="2672689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59D6B-7151-4994-BD61-2B668440487C}"/>
              </a:ext>
            </a:extLst>
          </p:cNvPr>
          <p:cNvSpPr>
            <a:spLocks noGrp="1"/>
          </p:cNvSpPr>
          <p:nvPr>
            <p:ph type="title"/>
          </p:nvPr>
        </p:nvSpPr>
        <p:spPr>
          <a:xfrm>
            <a:off x="7148318" y="663786"/>
            <a:ext cx="3010967" cy="4242012"/>
          </a:xfrm>
        </p:spPr>
        <p:txBody>
          <a:bodyPr vert="horz" lIns="91440" tIns="45720" rIns="91440" bIns="45720" rtlCol="0" anchor="b">
            <a:normAutofit/>
          </a:bodyPr>
          <a:lstStyle/>
          <a:p>
            <a:pPr defTabSz="914400"/>
            <a:r>
              <a:rPr lang="en-US" sz="5500" kern="1200" dirty="0">
                <a:solidFill>
                  <a:srgbClr val="932784"/>
                </a:solidFill>
                <a:latin typeface="+mj-lt"/>
                <a:ea typeface="+mj-ea"/>
                <a:cs typeface="+mj-cs"/>
              </a:rPr>
              <a:t>Starter</a:t>
            </a:r>
          </a:p>
        </p:txBody>
      </p:sp>
      <p:pic>
        <p:nvPicPr>
          <p:cNvPr id="5" name="Picture 4" descr="Close-up of hand holding salad">
            <a:extLst>
              <a:ext uri="{FF2B5EF4-FFF2-40B4-BE49-F238E27FC236}">
                <a16:creationId xmlns:a16="http://schemas.microsoft.com/office/drawing/2014/main" id="{F5BA88C1-BE4C-4698-B2CB-FC9C4F278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555" y="1776639"/>
            <a:ext cx="6128300" cy="4090640"/>
          </a:xfrm>
          <a:prstGeom prst="rect">
            <a:avLst/>
          </a:prstGeom>
        </p:spPr>
      </p:pic>
    </p:spTree>
    <p:extLst>
      <p:ext uri="{BB962C8B-B14F-4D97-AF65-F5344CB8AC3E}">
        <p14:creationId xmlns:p14="http://schemas.microsoft.com/office/powerpoint/2010/main" val="139582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62B97-430F-43AD-995E-9A04200B8316}"/>
              </a:ext>
            </a:extLst>
          </p:cNvPr>
          <p:cNvSpPr>
            <a:spLocks noGrp="1"/>
          </p:cNvSpPr>
          <p:nvPr>
            <p:ph type="title"/>
          </p:nvPr>
        </p:nvSpPr>
        <p:spPr/>
        <p:txBody>
          <a:bodyPr/>
          <a:lstStyle/>
          <a:p>
            <a:r>
              <a:rPr lang="en-GB" dirty="0"/>
              <a:t>Context – national and local </a:t>
            </a:r>
          </a:p>
        </p:txBody>
      </p:sp>
      <p:sp>
        <p:nvSpPr>
          <p:cNvPr id="3" name="Text Placeholder 2">
            <a:extLst>
              <a:ext uri="{FF2B5EF4-FFF2-40B4-BE49-F238E27FC236}">
                <a16:creationId xmlns:a16="http://schemas.microsoft.com/office/drawing/2014/main" id="{5267F063-7886-420E-AAD0-564631AC48E2}"/>
              </a:ext>
            </a:extLst>
          </p:cNvPr>
          <p:cNvSpPr>
            <a:spLocks noGrp="1"/>
          </p:cNvSpPr>
          <p:nvPr>
            <p:ph type="body" sz="quarter" idx="4294967295"/>
          </p:nvPr>
        </p:nvSpPr>
        <p:spPr>
          <a:xfrm>
            <a:off x="0" y="1222375"/>
            <a:ext cx="8578849" cy="2667000"/>
          </a:xfrm>
          <a:prstGeom prst="rect">
            <a:avLst/>
          </a:prstGeom>
        </p:spPr>
        <p:txBody>
          <a:bodyPr/>
          <a:lstStyle/>
          <a:p>
            <a:pPr marL="628650" indent="-457200" defTabSz="914400">
              <a:spcBef>
                <a:spcPts val="0"/>
              </a:spcBef>
              <a:buClr>
                <a:srgbClr val="932784"/>
              </a:buClr>
              <a:buSzPts val="2100"/>
              <a:buBlip>
                <a:blip r:embed="rId3"/>
              </a:buBlip>
              <a:defRPr/>
            </a:pPr>
            <a:r>
              <a:rPr lang="en-GB" sz="2500" dirty="0">
                <a:solidFill>
                  <a:srgbClr val="932784"/>
                </a:solidFill>
                <a:latin typeface="Calibri" panose="020F0502020204030204" pitchFamily="34" charset="0"/>
              </a:rPr>
              <a:t>Up to 50% UK births are unintended </a:t>
            </a:r>
            <a:r>
              <a:rPr lang="en-GB" sz="2000" dirty="0">
                <a:solidFill>
                  <a:srgbClr val="932784"/>
                </a:solidFill>
                <a:latin typeface="Calibri" panose="020F0502020204030204" pitchFamily="34" charset="0"/>
              </a:rPr>
              <a:t>[NATSAL 2013]</a:t>
            </a:r>
          </a:p>
          <a:p>
            <a:pPr marL="628650" indent="-457200" defTabSz="914400">
              <a:spcBef>
                <a:spcPts val="0"/>
              </a:spcBef>
              <a:buClr>
                <a:srgbClr val="932784"/>
              </a:buClr>
              <a:buSzPts val="2100"/>
              <a:buBlip>
                <a:blip r:embed="rId3"/>
              </a:buBlip>
              <a:defRPr/>
            </a:pPr>
            <a:r>
              <a:rPr lang="en-GB" sz="2500" dirty="0">
                <a:solidFill>
                  <a:srgbClr val="932784"/>
                </a:solidFill>
                <a:latin typeface="Calibri" panose="020F0502020204030204" pitchFamily="34" charset="0"/>
              </a:rPr>
              <a:t>45% of pregnancies and 1/3 births are unplanned or associated with ambivalence </a:t>
            </a:r>
          </a:p>
          <a:p>
            <a:pPr marL="628650" indent="-457200" defTabSz="914400">
              <a:spcBef>
                <a:spcPts val="0"/>
              </a:spcBef>
              <a:buClr>
                <a:srgbClr val="932784"/>
              </a:buClr>
              <a:buSzPts val="2100"/>
              <a:buBlip>
                <a:blip r:embed="rId3"/>
              </a:buBlip>
              <a:defRPr/>
            </a:pPr>
            <a:r>
              <a:rPr lang="en-GB" sz="2500" dirty="0">
                <a:solidFill>
                  <a:srgbClr val="932784"/>
                </a:solidFill>
                <a:latin typeface="Calibri" panose="020F0502020204030204" pitchFamily="34" charset="0"/>
              </a:rPr>
              <a:t>25% of pregnancies lead to legal abortions [ONS 2020]</a:t>
            </a:r>
          </a:p>
          <a:p>
            <a:pPr marL="628650" indent="-457200" defTabSz="914400">
              <a:spcBef>
                <a:spcPts val="0"/>
              </a:spcBef>
              <a:buClr>
                <a:srgbClr val="932784"/>
              </a:buClr>
              <a:buSzPts val="2100"/>
              <a:buBlip>
                <a:blip r:embed="rId3"/>
              </a:buBlip>
              <a:defRPr/>
            </a:pPr>
            <a:r>
              <a:rPr lang="en-GB" sz="2500" dirty="0">
                <a:solidFill>
                  <a:srgbClr val="932784"/>
                </a:solidFill>
                <a:latin typeface="Calibri" panose="020F0502020204030204" pitchFamily="34" charset="0"/>
              </a:rPr>
              <a:t>NHS cost over £1 billion </a:t>
            </a:r>
            <a:r>
              <a:rPr lang="en-GB" sz="2000" dirty="0">
                <a:solidFill>
                  <a:srgbClr val="932784"/>
                </a:solidFill>
                <a:latin typeface="Calibri" panose="020F0502020204030204" pitchFamily="34" charset="0"/>
              </a:rPr>
              <a:t>[Thomas CM, Cameron S. BMJ Open 2013]</a:t>
            </a:r>
          </a:p>
          <a:p>
            <a:pPr marL="628650" indent="-457200" defTabSz="914400">
              <a:spcBef>
                <a:spcPts val="0"/>
              </a:spcBef>
              <a:buClr>
                <a:srgbClr val="932784"/>
              </a:buClr>
              <a:buSzPts val="2100"/>
              <a:buBlip>
                <a:blip r:embed="rId3"/>
              </a:buBlip>
              <a:defRPr/>
            </a:pPr>
            <a:r>
              <a:rPr lang="en-GB" sz="2500" dirty="0">
                <a:solidFill>
                  <a:srgbClr val="932784"/>
                </a:solidFill>
                <a:latin typeface="Calibri" panose="020F0502020204030204" pitchFamily="34" charset="0"/>
              </a:rPr>
              <a:t>70,000 children in England in care £2.5 billion child care bill annually</a:t>
            </a:r>
          </a:p>
        </p:txBody>
      </p:sp>
      <p:sp>
        <p:nvSpPr>
          <p:cNvPr id="4" name="TextBox 3">
            <a:extLst>
              <a:ext uri="{FF2B5EF4-FFF2-40B4-BE49-F238E27FC236}">
                <a16:creationId xmlns:a16="http://schemas.microsoft.com/office/drawing/2014/main" id="{E64F1BE2-C5E2-4D3F-9E64-E531CFF62BCE}"/>
              </a:ext>
            </a:extLst>
          </p:cNvPr>
          <p:cNvSpPr txBox="1"/>
          <p:nvPr/>
        </p:nvSpPr>
        <p:spPr>
          <a:xfrm>
            <a:off x="1588715" y="3508375"/>
            <a:ext cx="7106625" cy="1138773"/>
          </a:xfrm>
          <a:prstGeom prst="rect">
            <a:avLst/>
          </a:prstGeom>
          <a:noFill/>
        </p:spPr>
        <p:txBody>
          <a:bodyPr wrap="square" rtlCol="0">
            <a:spAutoFit/>
          </a:bodyPr>
          <a:lstStyle/>
          <a:p>
            <a:pPr marL="628650" indent="-457200" defTabSz="914400">
              <a:spcBef>
                <a:spcPts val="0"/>
              </a:spcBef>
              <a:buClr>
                <a:srgbClr val="932784"/>
              </a:buClr>
              <a:buSzPts val="2100"/>
              <a:buBlip>
                <a:blip r:embed="rId3"/>
              </a:buBlip>
              <a:defRPr/>
            </a:pPr>
            <a:r>
              <a:rPr lang="en-GB" sz="2500" dirty="0">
                <a:solidFill>
                  <a:srgbClr val="932784"/>
                </a:solidFill>
                <a:latin typeface="Calibri" panose="020F0502020204030204" pitchFamily="34" charset="0"/>
              </a:rPr>
              <a:t>Personal cost to women and their families</a:t>
            </a:r>
          </a:p>
          <a:p>
            <a:pPr marL="628650" indent="-457200" defTabSz="914400">
              <a:spcBef>
                <a:spcPts val="0"/>
              </a:spcBef>
              <a:buClr>
                <a:srgbClr val="932784"/>
              </a:buClr>
              <a:buSzPts val="2100"/>
              <a:buBlip>
                <a:blip r:embed="rId3"/>
              </a:buBlip>
              <a:defRPr/>
            </a:pPr>
            <a:r>
              <a:rPr lang="en-GB" sz="2500" dirty="0">
                <a:solidFill>
                  <a:srgbClr val="932784"/>
                </a:solidFill>
                <a:highlight>
                  <a:srgbClr val="FFFF00"/>
                </a:highlight>
                <a:latin typeface="Calibri" panose="020F0502020204030204" pitchFamily="34" charset="0"/>
              </a:rPr>
              <a:t>ADD KEY POINTS FROM LOCAL STATS</a:t>
            </a:r>
          </a:p>
          <a:p>
            <a:pPr marL="628650" indent="-457200" defTabSz="914400">
              <a:spcBef>
                <a:spcPts val="0"/>
              </a:spcBef>
              <a:buClr>
                <a:srgbClr val="932784"/>
              </a:buClr>
              <a:buSzPts val="2100"/>
              <a:buBlip>
                <a:blip r:embed="rId3"/>
              </a:buBlip>
              <a:defRPr/>
            </a:pPr>
            <a:endParaRPr lang="en-GB" dirty="0"/>
          </a:p>
        </p:txBody>
      </p:sp>
    </p:spTree>
    <p:extLst>
      <p:ext uri="{BB962C8B-B14F-4D97-AF65-F5344CB8AC3E}">
        <p14:creationId xmlns:p14="http://schemas.microsoft.com/office/powerpoint/2010/main" val="3953285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6096</TotalTime>
  <Words>4091</Words>
  <Application>Microsoft Office PowerPoint</Application>
  <PresentationFormat>Custom</PresentationFormat>
  <Paragraphs>393</Paragraphs>
  <Slides>37</Slides>
  <Notes>35</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Arial</vt:lpstr>
      <vt:lpstr>Calibri</vt:lpstr>
      <vt:lpstr>Calibri Light</vt:lpstr>
      <vt:lpstr>Wingdings</vt:lpstr>
      <vt:lpstr>Office Theme</vt:lpstr>
      <vt:lpstr>1_Office Theme</vt:lpstr>
      <vt:lpstr>PowerPoint Presentation</vt:lpstr>
      <vt:lpstr>Terms &amp; Conditions of use of slides</vt:lpstr>
      <vt:lpstr>Welcome to The Contraceptive Café ADD DATE AND TIME</vt:lpstr>
      <vt:lpstr> Say hello! </vt:lpstr>
      <vt:lpstr>Welcome and housekeeping </vt:lpstr>
      <vt:lpstr>Working together </vt:lpstr>
      <vt:lpstr>Overview of the session </vt:lpstr>
      <vt:lpstr>Starter</vt:lpstr>
      <vt:lpstr>Context – national and local </vt:lpstr>
      <vt:lpstr>ADD GRAPH OR FURTHER STATS OF WHAT TO FOCUS ON IN YOUR AREA </vt:lpstr>
      <vt:lpstr>The Need</vt:lpstr>
      <vt:lpstr>National Health Visitor Survey - 2020</vt:lpstr>
      <vt:lpstr>National Parent Survey - 2020</vt:lpstr>
      <vt:lpstr>Thinking pairs  </vt:lpstr>
      <vt:lpstr>Activity one -Thinking pairs</vt:lpstr>
      <vt:lpstr>PowerPoint Presentation</vt:lpstr>
      <vt:lpstr>Insights from parents – parent voice </vt:lpstr>
      <vt:lpstr>PowerPoint Presentation</vt:lpstr>
      <vt:lpstr>Break </vt:lpstr>
      <vt:lpstr>Main</vt:lpstr>
      <vt:lpstr>Activity two - Knowledge check</vt:lpstr>
      <vt:lpstr>Answer to activity two - Order of efficacy with typical use </vt:lpstr>
      <vt:lpstr>90-95% effective  </vt:lpstr>
      <vt:lpstr>80-90% effective  </vt:lpstr>
      <vt:lpstr>Less than 80% effective  </vt:lpstr>
      <vt:lpstr>Emergency Contraception </vt:lpstr>
      <vt:lpstr>Emergency Contraception – what you need to know</vt:lpstr>
      <vt:lpstr>Answer to activity two – Which contraceptives can be used straight after birth?</vt:lpstr>
      <vt:lpstr>NICE - Contraceptive services for under 25s [PH51]</vt:lpstr>
      <vt:lpstr>NICE - Contraceptive services for under 25s [PH51] 2014 </vt:lpstr>
      <vt:lpstr>OARS - model of essential communication skills </vt:lpstr>
      <vt:lpstr>Making Every Contact Count </vt:lpstr>
      <vt:lpstr> Activity three - Case scenarios </vt:lpstr>
      <vt:lpstr>Activity four - Heart sink statements </vt:lpstr>
      <vt:lpstr>Dessert </vt:lpstr>
      <vt:lpstr>Applying your learning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Member Event  2020</dc:title>
  <dc:creator>Lisa Jacobs</dc:creator>
  <cp:lastModifiedBy>Jay Desai</cp:lastModifiedBy>
  <cp:revision>136</cp:revision>
  <cp:lastPrinted>2020-05-19T08:06:02Z</cp:lastPrinted>
  <dcterms:created xsi:type="dcterms:W3CDTF">2020-04-22T14:15:52Z</dcterms:created>
  <dcterms:modified xsi:type="dcterms:W3CDTF">2022-11-27T22:40:13Z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2020-01-24T00:00:00Z</vt:filetime>
  </property>
  <property fmtid="{D5CDD505-2E9C-101B-9397-08002B2CF9AE}" pid="3" name="Creator">
    <vt:lpwstr>Adobe InDesign 14.0 (Windows)</vt:lpwstr>
  </property>
  <property fmtid="{D5CDD505-2E9C-101B-9397-08002B2CF9AE}" pid="4" name="LastSaved">
    <vt:filetime>2020-04-22T00:00:00Z</vt:filetime>
  </property>
</Properties>
</file>