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4324-F848-4AB5-9C40-3E829FEB6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66677-EADA-4C0C-9DF4-09621CDDE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E788B-E1D1-4A7C-87BB-638EE1D6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941CA-D13A-4D52-B1BF-7AF3CC02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4AE7-3966-43FC-87ED-28B7B435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4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ECA9-1C8D-4FA6-93E5-A97E8E69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66ED2-6180-42BD-8FA6-B1AF9B953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AAE1-EF37-49E7-B594-5FECAF39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BDDE6-C5FC-4633-9829-9D7DBB54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384E4-F314-42D7-8C12-02F20409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60CA41-A256-4647-9A5F-4529CA314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BF364-CEBD-4BC5-BC26-559ACD387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DA22-5D78-44F5-8004-A9E5CEB8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AE81E-24C5-4C47-A156-8F951DC0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4D2BD-B1C6-495E-B2F7-9D3D8A84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30D8-DEE5-4E2F-94BB-853BF73C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9DD3-3F00-4DC6-B552-929A4A8C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4B5C-7580-4A1A-8E63-D3180208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AF8A2-7D63-4FD0-80A7-3487ADE0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5C41-6824-4C27-BACB-476FCF1D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23A5-F398-4321-BC26-3FA78B2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44AB6-8902-48A4-B651-E3DC65BE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AC58-449E-45E0-8341-A2D17EC1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7B48-468E-46A5-B454-15C44410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15AE-AF2D-4849-B715-559A6D56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1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3CB9-E9F3-45AC-8C95-6E68A513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BD6A-7C67-4730-9879-E957ADA11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9401B-4886-478A-9E4E-517E3FED3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BB72C-3371-4853-AB7C-1F28066C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5DAF-795E-4BA6-A4B3-A5F727ED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4B181-C681-4297-A096-666C9773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4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75C8-FCF9-4392-8DC6-B4FBA0AA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73994-CD0E-49C6-B790-6118F0F4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22F46-56BE-420C-9E30-8D16C6E23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DB933-7025-4E32-B997-9B7E055B0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00EA9-31F8-4653-BEB2-DA9D01671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0D624-D69D-4673-A004-520911B5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CFD76-548A-42A2-943A-120D8E44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2125-4318-4BFF-8387-FD4B93AD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1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6ECA-AE19-4D2B-BAC6-81FBADBE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C267E-C335-42A6-B4A3-2FC9D37F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5E6FB-D98F-4FFD-A043-089427A7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3E8-91ED-4DB4-B81E-D9BF2DA8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7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77E29-FDD6-4E8F-AD09-0A948022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EB133-5345-4719-80C8-5C3598B1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0D59A-4641-47B1-88A3-39E02D9E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5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E389-3DF2-4E6E-BC49-11196743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0EF1-17F1-45F4-B16D-6F83D2DB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6C28-78F4-4982-B5AE-9AF0FF218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EDDDD-B28A-486F-905C-A5072790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25B52-18AC-430D-BC79-09185462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1AAE9-4535-4AB6-A1FE-63B718D4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7F3D-DF2B-406D-8AD7-703A85F9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4A480-037F-4927-BDF2-7F63F80A6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BE1E0-8B1D-4198-95F5-1C5FA7CC6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82E00-5A9D-43F1-8832-E52D9DD0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5518F-E02A-4826-81B3-2DBECAD3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AEE5F-F9DC-442F-B031-D69FC48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4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F60AA-24D3-4880-A3A9-A82B1C96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166A-9F71-4015-9D2A-55D09A56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E1DC4-3B70-4D86-A06A-546511C56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F4CE-D1D6-43C9-8D6D-38EA30F05C24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CA42-1A97-4169-9F63-8C318958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EBF7-4192-48B5-99F1-F7DBB15C4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9077-E19F-4852-BB16-D3E23361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hv.org.uk/parent-leaflet-for-sexual-and-reproductive-health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D4CA-9B66-49BB-BBFA-BC2DA50BA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4CB5B-C2BB-4A6E-9A03-8F90944B4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834A7-6E37-425E-9F76-B56DB84C314A}"/>
              </a:ext>
            </a:extLst>
          </p:cNvPr>
          <p:cNvSpPr/>
          <p:nvPr/>
        </p:nvSpPr>
        <p:spPr>
          <a:xfrm>
            <a:off x="4916" y="-1"/>
            <a:ext cx="12187084" cy="6858001"/>
          </a:xfrm>
          <a:prstGeom prst="rect">
            <a:avLst/>
          </a:prstGeom>
          <a:gradFill flip="none" rotWithShape="1">
            <a:gsLst>
              <a:gs pos="0">
                <a:srgbClr val="932784"/>
              </a:gs>
              <a:gs pos="99000">
                <a:srgbClr val="932784">
                  <a:tint val="44500"/>
                  <a:satMod val="160000"/>
                </a:srgbClr>
              </a:gs>
              <a:gs pos="100000">
                <a:srgbClr val="932784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7148AE0-7775-4324-97FB-86C2358DF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2" b="33829"/>
          <a:stretch/>
        </p:blipFill>
        <p:spPr>
          <a:xfrm>
            <a:off x="88490" y="127816"/>
            <a:ext cx="11995355" cy="164406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B753CBF-630F-4F9F-A35E-3104D8D3A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55" y="247608"/>
            <a:ext cx="3578941" cy="1404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1EED4-54D3-4CBC-92B4-1A085781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33118" r="13145" b="1864"/>
          <a:stretch/>
        </p:blipFill>
        <p:spPr>
          <a:xfrm>
            <a:off x="1848464" y="2526839"/>
            <a:ext cx="8495071" cy="4210402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9C539DBB-F1BB-4C7B-BB4B-070B47960BE8}"/>
              </a:ext>
            </a:extLst>
          </p:cNvPr>
          <p:cNvSpPr txBox="1">
            <a:spLocks/>
          </p:cNvSpPr>
          <p:nvPr/>
        </p:nvSpPr>
        <p:spPr>
          <a:xfrm>
            <a:off x="-58994" y="1754669"/>
            <a:ext cx="12142839" cy="764953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55">
              <a:lnSpc>
                <a:spcPct val="100000"/>
              </a:lnSpc>
              <a:spcBef>
                <a:spcPts val="105"/>
              </a:spcBef>
            </a:pPr>
            <a:r>
              <a:rPr lang="en-GB" sz="2400" b="1" dirty="0">
                <a:solidFill>
                  <a:schemeClr val="bg1"/>
                </a:solidFill>
              </a:rPr>
              <a:t>Did </a:t>
            </a:r>
            <a:r>
              <a:rPr lang="en-GB" sz="2400" b="1" spc="-15" dirty="0">
                <a:solidFill>
                  <a:schemeClr val="bg1"/>
                </a:solidFill>
              </a:rPr>
              <a:t>you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know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spc="-10" dirty="0">
                <a:solidFill>
                  <a:schemeClr val="bg1"/>
                </a:solidFill>
              </a:rPr>
              <a:t>that</a:t>
            </a:r>
            <a:r>
              <a:rPr lang="en-GB" sz="2400" b="1" spc="10" dirty="0">
                <a:solidFill>
                  <a:schemeClr val="bg1"/>
                </a:solidFill>
              </a:rPr>
              <a:t> </a:t>
            </a:r>
            <a:r>
              <a:rPr lang="en-GB" sz="2400" b="1" spc="-15" dirty="0">
                <a:solidFill>
                  <a:schemeClr val="bg1"/>
                </a:solidFill>
              </a:rPr>
              <a:t>you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spc="-10" dirty="0">
                <a:solidFill>
                  <a:schemeClr val="bg1"/>
                </a:solidFill>
              </a:rPr>
              <a:t>can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ask</a:t>
            </a:r>
            <a:r>
              <a:rPr lang="en-GB" sz="2400" b="1" spc="10" dirty="0">
                <a:solidFill>
                  <a:schemeClr val="bg1"/>
                </a:solidFill>
              </a:rPr>
              <a:t> </a:t>
            </a:r>
            <a:r>
              <a:rPr lang="en-GB" sz="2400" b="1" spc="-10" dirty="0">
                <a:solidFill>
                  <a:schemeClr val="bg1"/>
                </a:solidFill>
              </a:rPr>
              <a:t>your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health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spc="-10" dirty="0">
                <a:solidFill>
                  <a:schemeClr val="bg1"/>
                </a:solidFill>
              </a:rPr>
              <a:t>visitor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about</a:t>
            </a:r>
            <a:r>
              <a:rPr lang="en-GB" sz="2400" b="1" spc="10" dirty="0">
                <a:solidFill>
                  <a:schemeClr val="bg1"/>
                </a:solidFill>
              </a:rPr>
              <a:t> </a:t>
            </a:r>
            <a:r>
              <a:rPr lang="en-GB" sz="2400" b="1" spc="-15" dirty="0">
                <a:solidFill>
                  <a:schemeClr val="bg1"/>
                </a:solidFill>
              </a:rPr>
              <a:t>sexual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health?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and</a:t>
            </a:r>
            <a:r>
              <a:rPr lang="en-GB" sz="2400" b="1" spc="10" dirty="0">
                <a:solidFill>
                  <a:schemeClr val="bg1"/>
                </a:solidFill>
              </a:rPr>
              <a:t> </a:t>
            </a:r>
            <a:r>
              <a:rPr lang="en-GB" sz="2400" b="1" spc="-40" dirty="0">
                <a:solidFill>
                  <a:schemeClr val="bg1"/>
                </a:solidFill>
              </a:rPr>
              <a:t>ways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spc="-20" dirty="0">
                <a:solidFill>
                  <a:schemeClr val="bg1"/>
                </a:solidFill>
              </a:rPr>
              <a:t>to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spc="-15" dirty="0">
                <a:solidFill>
                  <a:schemeClr val="bg1"/>
                </a:solidFill>
              </a:rPr>
              <a:t>improve</a:t>
            </a:r>
          </a:p>
          <a:p>
            <a:pPr marL="8255">
              <a:lnSpc>
                <a:spcPct val="100000"/>
              </a:lnSpc>
              <a:spcBef>
                <a:spcPts val="105"/>
              </a:spcBef>
            </a:pPr>
            <a:r>
              <a:rPr lang="en-GB" sz="2400" b="1" spc="-10" dirty="0">
                <a:solidFill>
                  <a:schemeClr val="bg1"/>
                </a:solidFill>
              </a:rPr>
              <a:t>your</a:t>
            </a:r>
            <a:r>
              <a:rPr lang="en-GB" sz="2400" b="1" dirty="0">
                <a:solidFill>
                  <a:schemeClr val="bg1"/>
                </a:solidFill>
              </a:rPr>
              <a:t> health </a:t>
            </a:r>
            <a:r>
              <a:rPr lang="en-GB" sz="2400" b="1" spc="-20" dirty="0">
                <a:solidFill>
                  <a:schemeClr val="bg1"/>
                </a:solidFill>
              </a:rPr>
              <a:t>to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be </a:t>
            </a:r>
            <a:r>
              <a:rPr lang="en-GB" sz="2400" b="1" spc="-15" dirty="0">
                <a:solidFill>
                  <a:schemeClr val="bg1"/>
                </a:solidFill>
              </a:rPr>
              <a:t>fit</a:t>
            </a:r>
            <a:r>
              <a:rPr lang="en-GB" sz="2400" b="1" spc="-5" dirty="0">
                <a:solidFill>
                  <a:schemeClr val="bg1"/>
                </a:solidFill>
              </a:rPr>
              <a:t> </a:t>
            </a:r>
            <a:r>
              <a:rPr lang="en-GB" sz="2400" b="1" spc="-90" dirty="0">
                <a:solidFill>
                  <a:schemeClr val="bg1"/>
                </a:solidFill>
              </a:rPr>
              <a:t>for,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during and</a:t>
            </a:r>
            <a:r>
              <a:rPr lang="en-GB" sz="2400" b="1" spc="5" dirty="0">
                <a:solidFill>
                  <a:schemeClr val="bg1"/>
                </a:solidFill>
              </a:rPr>
              <a:t> </a:t>
            </a:r>
            <a:r>
              <a:rPr lang="en-GB" sz="2400" b="1" spc="-40" dirty="0">
                <a:solidFill>
                  <a:schemeClr val="bg1"/>
                </a:solidFill>
              </a:rPr>
              <a:t>after</a:t>
            </a:r>
            <a:r>
              <a:rPr lang="en-GB" sz="2400" b="1" spc="-5" dirty="0">
                <a:solidFill>
                  <a:schemeClr val="bg1"/>
                </a:solidFill>
              </a:rPr>
              <a:t> pregnancy?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B8237C-263C-44CA-90C1-3EEC19C2415E}"/>
              </a:ext>
            </a:extLst>
          </p:cNvPr>
          <p:cNvSpPr/>
          <p:nvPr/>
        </p:nvSpPr>
        <p:spPr>
          <a:xfrm>
            <a:off x="-19665" y="2548373"/>
            <a:ext cx="1868129" cy="281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87630" indent="2540" algn="ctr">
              <a:lnSpc>
                <a:spcPct val="101499"/>
              </a:lnSpc>
              <a:spcBef>
                <a:spcPts val="90"/>
              </a:spcBef>
            </a:pP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Scan the QR code to read the  </a:t>
            </a:r>
            <a:r>
              <a:rPr lang="en-GB" sz="1600" b="1" spc="5" dirty="0">
                <a:solidFill>
                  <a:srgbClr val="FFFFFF"/>
                </a:solidFill>
                <a:cs typeface="Calibri"/>
              </a:rPr>
              <a:t>leaflet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20" dirty="0">
                <a:solidFill>
                  <a:srgbClr val="FFFFFF"/>
                </a:solidFill>
                <a:cs typeface="Calibri"/>
              </a:rPr>
              <a:t>and</a:t>
            </a:r>
            <a:r>
              <a:rPr lang="en-GB" sz="1600" b="1" spc="5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5" dirty="0">
                <a:solidFill>
                  <a:srgbClr val="FFFFFF"/>
                </a:solidFill>
                <a:cs typeface="Calibri"/>
              </a:rPr>
              <a:t>find</a:t>
            </a:r>
            <a:r>
              <a:rPr lang="en-GB" sz="1600" b="1" spc="5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lots </a:t>
            </a: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 of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helpful </a:t>
            </a: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5" dirty="0">
                <a:solidFill>
                  <a:srgbClr val="FFFFFF"/>
                </a:solidFill>
                <a:cs typeface="Calibri"/>
              </a:rPr>
              <a:t>information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20" dirty="0">
                <a:solidFill>
                  <a:srgbClr val="FFFFFF"/>
                </a:solidFill>
                <a:cs typeface="Calibri"/>
              </a:rPr>
              <a:t>and</a:t>
            </a:r>
            <a:r>
              <a:rPr lang="en-GB" sz="1600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dirty="0">
                <a:solidFill>
                  <a:srgbClr val="FFFFFF"/>
                </a:solidFill>
                <a:cs typeface="Calibri"/>
              </a:rPr>
              <a:t>resources.</a:t>
            </a:r>
            <a:endParaRPr lang="en-GB" sz="1600" dirty="0">
              <a:cs typeface="Calibri"/>
            </a:endParaRPr>
          </a:p>
          <a:p>
            <a:pPr marL="12065" marR="5080" indent="-4445" algn="ctr">
              <a:lnSpc>
                <a:spcPct val="101499"/>
              </a:lnSpc>
            </a:pP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Remember </a:t>
            </a:r>
            <a:r>
              <a:rPr lang="en-GB" sz="1600" b="1" spc="5" dirty="0">
                <a:solidFill>
                  <a:srgbClr val="FFFFFF"/>
                </a:solidFill>
                <a:cs typeface="Calibri"/>
              </a:rPr>
              <a:t>to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ask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your </a:t>
            </a: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health </a:t>
            </a:r>
            <a:r>
              <a:rPr lang="en-GB" sz="1600" b="1" spc="-575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5" dirty="0">
                <a:solidFill>
                  <a:srgbClr val="FFFFFF"/>
                </a:solidFill>
                <a:cs typeface="Calibri"/>
              </a:rPr>
              <a:t>visitor </a:t>
            </a:r>
            <a:r>
              <a:rPr lang="en-GB" sz="1600" b="1" dirty="0">
                <a:solidFill>
                  <a:srgbClr val="FFFFFF"/>
                </a:solidFill>
                <a:cs typeface="Calibri"/>
              </a:rPr>
              <a:t>for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more </a:t>
            </a:r>
            <a:r>
              <a:rPr lang="en-GB" sz="1600" b="1" spc="-575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help</a:t>
            </a:r>
            <a:r>
              <a:rPr lang="en-GB" sz="1600" b="1" spc="-3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20" dirty="0">
                <a:solidFill>
                  <a:srgbClr val="FFFFFF"/>
                </a:solidFill>
                <a:cs typeface="Calibri"/>
              </a:rPr>
              <a:t>and</a:t>
            </a:r>
            <a:r>
              <a:rPr lang="en-GB" sz="1600" b="1" spc="-3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advice </a:t>
            </a:r>
            <a:r>
              <a:rPr lang="en-GB" sz="1600" b="1" spc="-570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if</a:t>
            </a:r>
            <a:r>
              <a:rPr lang="en-GB" sz="16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5" dirty="0">
                <a:solidFill>
                  <a:srgbClr val="FFFFFF"/>
                </a:solidFill>
                <a:cs typeface="Calibri"/>
              </a:rPr>
              <a:t>you</a:t>
            </a:r>
          </a:p>
          <a:p>
            <a:pPr marL="12065" marR="5080" indent="-4445" algn="ctr">
              <a:lnSpc>
                <a:spcPct val="101499"/>
              </a:lnSpc>
            </a:pPr>
            <a:r>
              <a:rPr lang="en-GB" sz="1600" b="1" spc="15" dirty="0">
                <a:solidFill>
                  <a:srgbClr val="FFFFFF"/>
                </a:solidFill>
                <a:cs typeface="Calibri"/>
              </a:rPr>
              <a:t>need</a:t>
            </a:r>
            <a:r>
              <a:rPr lang="en-GB" sz="16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sz="1600" b="1" spc="10" dirty="0">
                <a:solidFill>
                  <a:srgbClr val="FFFFFF"/>
                </a:solidFill>
                <a:cs typeface="Calibri"/>
              </a:rPr>
              <a:t>it.</a:t>
            </a:r>
            <a:endParaRPr lang="en-GB" sz="1600" dirty="0">
              <a:cs typeface="Calibri"/>
            </a:endParaRPr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535C8F05-7B14-4264-B14B-8820E36A6BA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164" y="5366695"/>
            <a:ext cx="1373053" cy="13215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F56839-A27D-4141-AC49-AA735BD8B0A7}"/>
              </a:ext>
            </a:extLst>
          </p:cNvPr>
          <p:cNvSpPr/>
          <p:nvPr/>
        </p:nvSpPr>
        <p:spPr>
          <a:xfrm>
            <a:off x="10368116" y="2540233"/>
            <a:ext cx="1676400" cy="279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905" algn="ctr">
              <a:lnSpc>
                <a:spcPct val="101000"/>
              </a:lnSpc>
              <a:spcBef>
                <a:spcPts val="95"/>
              </a:spcBef>
            </a:pPr>
            <a:r>
              <a:rPr lang="en-GB" sz="1600" b="1" spc="5" dirty="0">
                <a:cs typeface="Calibri"/>
              </a:rPr>
              <a:t>If </a:t>
            </a:r>
            <a:r>
              <a:rPr lang="en-GB" sz="1600" b="1" dirty="0">
                <a:cs typeface="Calibri"/>
              </a:rPr>
              <a:t>you </a:t>
            </a:r>
            <a:r>
              <a:rPr lang="en-GB" sz="1600" b="1" spc="10" dirty="0">
                <a:cs typeface="Calibri"/>
              </a:rPr>
              <a:t>don’t </a:t>
            </a:r>
            <a:r>
              <a:rPr lang="en-GB" sz="1600" b="1" spc="-10" dirty="0">
                <a:cs typeface="Calibri"/>
              </a:rPr>
              <a:t>have </a:t>
            </a:r>
            <a:r>
              <a:rPr lang="en-GB" sz="1600" b="1" spc="-540" dirty="0">
                <a:cs typeface="Calibri"/>
              </a:rPr>
              <a:t> </a:t>
            </a:r>
            <a:r>
              <a:rPr lang="en-GB" sz="1600" b="1" spc="10" dirty="0">
                <a:cs typeface="Calibri"/>
              </a:rPr>
              <a:t>a smart phone/ </a:t>
            </a:r>
            <a:r>
              <a:rPr lang="en-GB" sz="1600" b="1" spc="15" dirty="0">
                <a:cs typeface="Calibri"/>
              </a:rPr>
              <a:t> </a:t>
            </a:r>
            <a:r>
              <a:rPr lang="en-GB" sz="1600" b="1" dirty="0">
                <a:cs typeface="Calibri"/>
              </a:rPr>
              <a:t>tablet, visit: </a:t>
            </a:r>
            <a:r>
              <a:rPr lang="en-GB" sz="1600" b="1" spc="5" dirty="0">
                <a:cs typeface="Calibri"/>
              </a:rPr>
              <a:t> </a:t>
            </a:r>
            <a:r>
              <a:rPr lang="en-GB" sz="1600" spc="-20" dirty="0">
                <a:solidFill>
                  <a:schemeClr val="bg1"/>
                </a:solidFill>
                <a:cs typeface="Calibri"/>
                <a:hlinkClick r:id="rId6"/>
              </a:rPr>
              <a:t>https://ihv.org. </a:t>
            </a:r>
            <a:r>
              <a:rPr lang="en-GB" sz="1600" spc="-15" dirty="0">
                <a:solidFill>
                  <a:schemeClr val="bg1"/>
                </a:solidFill>
                <a:cs typeface="Calibri"/>
                <a:hlinkClick r:id="rId6"/>
              </a:rPr>
              <a:t> </a:t>
            </a:r>
            <a:r>
              <a:rPr lang="en-GB" sz="1600" spc="5" dirty="0" err="1">
                <a:solidFill>
                  <a:schemeClr val="bg1"/>
                </a:solidFill>
                <a:cs typeface="Calibri"/>
                <a:hlinkClick r:id="rId6"/>
              </a:rPr>
              <a:t>uk</a:t>
            </a:r>
            <a:r>
              <a:rPr lang="en-GB" sz="1600" spc="5" dirty="0">
                <a:solidFill>
                  <a:schemeClr val="bg1"/>
                </a:solidFill>
                <a:cs typeface="Calibri"/>
                <a:hlinkClick r:id="rId6"/>
              </a:rPr>
              <a:t>/pa</a:t>
            </a:r>
            <a:r>
              <a:rPr lang="en-GB" sz="1600" spc="-30" dirty="0">
                <a:solidFill>
                  <a:schemeClr val="bg1"/>
                </a:solidFill>
                <a:cs typeface="Calibri"/>
                <a:hlinkClick r:id="rId6"/>
              </a:rPr>
              <a:t>r</a:t>
            </a:r>
            <a:r>
              <a:rPr lang="en-GB" sz="1600" spc="10" dirty="0">
                <a:solidFill>
                  <a:schemeClr val="bg1"/>
                </a:solidFill>
                <a:cs typeface="Calibri"/>
                <a:hlinkClick r:id="rId6"/>
              </a:rPr>
              <a:t>e</a:t>
            </a:r>
            <a:r>
              <a:rPr lang="en-GB" sz="1600" spc="-15" dirty="0">
                <a:solidFill>
                  <a:schemeClr val="bg1"/>
                </a:solidFill>
                <a:cs typeface="Calibri"/>
                <a:hlinkClick r:id="rId6"/>
              </a:rPr>
              <a:t>n</a:t>
            </a:r>
            <a:r>
              <a:rPr lang="en-GB" sz="1600" spc="-75" dirty="0">
                <a:solidFill>
                  <a:schemeClr val="bg1"/>
                </a:solidFill>
                <a:cs typeface="Calibri"/>
                <a:hlinkClick r:id="rId6"/>
              </a:rPr>
              <a:t>t</a:t>
            </a:r>
            <a:r>
              <a:rPr lang="en-GB" sz="1600" dirty="0">
                <a:solidFill>
                  <a:schemeClr val="bg1"/>
                </a:solidFill>
                <a:cs typeface="Calibri"/>
                <a:hlinkClick r:id="rId6"/>
              </a:rPr>
              <a:t>-le</a:t>
            </a:r>
            <a:r>
              <a:rPr lang="en-GB" sz="1600" spc="-5" dirty="0">
                <a:solidFill>
                  <a:schemeClr val="bg1"/>
                </a:solidFill>
                <a:cs typeface="Calibri"/>
                <a:hlinkClick r:id="rId6"/>
              </a:rPr>
              <a:t>afl</a:t>
            </a:r>
            <a:r>
              <a:rPr lang="en-GB" sz="1600" spc="-10" dirty="0">
                <a:solidFill>
                  <a:schemeClr val="bg1"/>
                </a:solidFill>
                <a:cs typeface="Calibri"/>
                <a:hlinkClick r:id="rId6"/>
              </a:rPr>
              <a:t>e</a:t>
            </a:r>
            <a:r>
              <a:rPr lang="en-GB" sz="1600" spc="-75" dirty="0">
                <a:solidFill>
                  <a:schemeClr val="bg1"/>
                </a:solidFill>
                <a:cs typeface="Calibri"/>
                <a:hlinkClick r:id="rId6"/>
              </a:rPr>
              <a:t>t</a:t>
            </a:r>
            <a:r>
              <a:rPr lang="en-GB" sz="1600" spc="5" dirty="0">
                <a:solidFill>
                  <a:schemeClr val="bg1"/>
                </a:solidFill>
                <a:cs typeface="Calibri"/>
                <a:hlinkClick r:id="rId6"/>
              </a:rPr>
              <a:t>-  </a:t>
            </a:r>
            <a:r>
              <a:rPr lang="en-GB" sz="1600" spc="-10" dirty="0">
                <a:solidFill>
                  <a:schemeClr val="bg1"/>
                </a:solidFill>
                <a:cs typeface="Calibri"/>
                <a:hlinkClick r:id="rId6"/>
              </a:rPr>
              <a:t>for-sexual-and- </a:t>
            </a:r>
            <a:r>
              <a:rPr lang="en-GB" sz="1600" spc="-5" dirty="0">
                <a:solidFill>
                  <a:schemeClr val="bg1"/>
                </a:solidFill>
                <a:cs typeface="Calibri"/>
                <a:hlinkClick r:id="rId6"/>
              </a:rPr>
              <a:t> reproductive- </a:t>
            </a:r>
            <a:r>
              <a:rPr lang="en-GB" sz="1600" dirty="0">
                <a:solidFill>
                  <a:schemeClr val="bg1"/>
                </a:solidFill>
                <a:cs typeface="Calibri"/>
                <a:hlinkClick r:id="rId6"/>
              </a:rPr>
              <a:t> </a:t>
            </a:r>
            <a:r>
              <a:rPr lang="en-GB" sz="1600" spc="5" dirty="0">
                <a:solidFill>
                  <a:schemeClr val="bg1"/>
                </a:solidFill>
                <a:cs typeface="Calibri"/>
                <a:hlinkClick r:id="rId6"/>
              </a:rPr>
              <a:t>health/</a:t>
            </a:r>
            <a:endParaRPr lang="en-GB" sz="1600" spc="5" dirty="0">
              <a:solidFill>
                <a:schemeClr val="bg1"/>
              </a:solidFill>
              <a:cs typeface="Calibri"/>
            </a:endParaRPr>
          </a:p>
          <a:p>
            <a:pPr marL="12700" marR="5080" indent="1905" algn="ctr">
              <a:lnSpc>
                <a:spcPct val="101000"/>
              </a:lnSpc>
              <a:spcBef>
                <a:spcPts val="95"/>
              </a:spcBef>
            </a:pPr>
            <a:endParaRPr lang="en-GB" sz="1600" spc="5" dirty="0">
              <a:solidFill>
                <a:schemeClr val="bg1"/>
              </a:solidFill>
              <a:cs typeface="Calibri"/>
            </a:endParaRPr>
          </a:p>
          <a:p>
            <a:pPr marL="12700" marR="5080" indent="1905" algn="ctr">
              <a:lnSpc>
                <a:spcPct val="101000"/>
              </a:lnSpc>
              <a:spcBef>
                <a:spcPts val="95"/>
              </a:spcBef>
            </a:pPr>
            <a:r>
              <a:rPr lang="en-GB" sz="1200" b="1" spc="5" dirty="0">
                <a:cs typeface="Calibri"/>
              </a:rPr>
              <a:t>Published</a:t>
            </a:r>
            <a:r>
              <a:rPr lang="en-GB" sz="1200" b="1" spc="-15" dirty="0">
                <a:cs typeface="Calibri"/>
              </a:rPr>
              <a:t> </a:t>
            </a:r>
            <a:r>
              <a:rPr lang="en-GB" sz="1200" b="1" spc="10" dirty="0">
                <a:cs typeface="Calibri"/>
              </a:rPr>
              <a:t>April</a:t>
            </a:r>
            <a:r>
              <a:rPr lang="en-GB" sz="1200" b="1" spc="-15" dirty="0">
                <a:cs typeface="Calibri"/>
              </a:rPr>
              <a:t> </a:t>
            </a:r>
            <a:r>
              <a:rPr lang="en-GB" sz="1200" b="1" spc="10" dirty="0">
                <a:cs typeface="Calibri"/>
              </a:rPr>
              <a:t>2021</a:t>
            </a:r>
            <a:endParaRPr lang="en-GB" sz="1200" dirty="0">
              <a:cs typeface="Calibri"/>
            </a:endParaRPr>
          </a:p>
          <a:p>
            <a:pPr marL="12700" marR="5080" indent="1905" algn="ctr">
              <a:lnSpc>
                <a:spcPct val="101000"/>
              </a:lnSpc>
              <a:spcBef>
                <a:spcPts val="95"/>
              </a:spcBef>
            </a:pPr>
            <a:endParaRPr lang="en-GB" sz="1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1CE632-E784-4CAA-9753-666C8D585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95" y="5735637"/>
            <a:ext cx="1258625" cy="9895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728C42-99F2-4B16-9124-43744B93B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714">
            <a:off x="10872954" y="5162427"/>
            <a:ext cx="972828" cy="11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Lisa Jacobs</dc:creator>
  <cp:lastModifiedBy>Lisa Jacobs</cp:lastModifiedBy>
  <cp:revision>3</cp:revision>
  <dcterms:created xsi:type="dcterms:W3CDTF">2021-04-27T10:18:47Z</dcterms:created>
  <dcterms:modified xsi:type="dcterms:W3CDTF">2021-04-30T08:39:58Z</dcterms:modified>
</cp:coreProperties>
</file>